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70" r:id="rId4"/>
    <p:sldId id="258" r:id="rId5"/>
    <p:sldId id="266" r:id="rId6"/>
    <p:sldId id="267" r:id="rId7"/>
    <p:sldId id="271" r:id="rId8"/>
    <p:sldId id="272" r:id="rId9"/>
    <p:sldId id="259" r:id="rId10"/>
    <p:sldId id="260" r:id="rId11"/>
    <p:sldId id="273" r:id="rId12"/>
    <p:sldId id="274" r:id="rId13"/>
    <p:sldId id="277" r:id="rId14"/>
    <p:sldId id="278" r:id="rId15"/>
    <p:sldId id="279" r:id="rId16"/>
    <p:sldId id="268" r:id="rId17"/>
    <p:sldId id="262" r:id="rId18"/>
    <p:sldId id="263" r:id="rId19"/>
    <p:sldId id="280" r:id="rId20"/>
    <p:sldId id="282" r:id="rId21"/>
    <p:sldId id="281"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44"/>
    <p:restoredTop sz="84973"/>
  </p:normalViewPr>
  <p:slideViewPr>
    <p:cSldViewPr snapToGrid="0" snapToObjects="1">
      <p:cViewPr>
        <p:scale>
          <a:sx n="74" d="100"/>
          <a:sy n="74" d="100"/>
        </p:scale>
        <p:origin x="56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C16AD-5213-7E4A-AD80-AB799CD81EEB}" type="datetimeFigureOut">
              <a:rPr lang="en-US" smtClean="0"/>
              <a:t>3/3/20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16032-9C1E-8B4E-A22E-1911A38E5CC1}" type="slidenum">
              <a:rPr lang="en-US" smtClean="0"/>
              <a:t>‹#›</a:t>
            </a:fld>
            <a:endParaRPr lang="en-US"/>
          </a:p>
        </p:txBody>
      </p:sp>
    </p:spTree>
    <p:extLst>
      <p:ext uri="{BB962C8B-B14F-4D97-AF65-F5344CB8AC3E}">
        <p14:creationId xmlns:p14="http://schemas.microsoft.com/office/powerpoint/2010/main" val="4056244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data</a:t>
            </a:r>
            <a:r>
              <a:rPr lang="zh-CN" altLang="en-US" dirty="0"/>
              <a:t> </a:t>
            </a:r>
            <a:r>
              <a:rPr lang="en-US" altLang="zh-CN" dirty="0"/>
              <a:t>preprocessing</a:t>
            </a:r>
            <a:r>
              <a:rPr lang="zh-CN" altLang="en-US" dirty="0"/>
              <a:t> </a:t>
            </a:r>
            <a:r>
              <a:rPr lang="en-US" altLang="zh-CN" dirty="0"/>
              <a:t>on</a:t>
            </a:r>
            <a:r>
              <a:rPr lang="zh-CN" altLang="en-US" dirty="0"/>
              <a:t> </a:t>
            </a:r>
            <a:r>
              <a:rPr lang="en-US" altLang="zh-CN" dirty="0"/>
              <a:t>python,</a:t>
            </a:r>
            <a:r>
              <a:rPr lang="zh-CN" altLang="en-US" dirty="0"/>
              <a:t> </a:t>
            </a:r>
            <a:r>
              <a:rPr lang="en-US" altLang="zh-CN" dirty="0"/>
              <a:t>which</a:t>
            </a:r>
            <a:r>
              <a:rPr lang="zh-CN" altLang="en-US" dirty="0"/>
              <a:t> </a:t>
            </a:r>
            <a:r>
              <a:rPr lang="en-US" altLang="zh-CN" dirty="0"/>
              <a:t>includes</a:t>
            </a:r>
            <a:r>
              <a:rPr lang="zh-CN" altLang="en-US" dirty="0"/>
              <a:t> </a:t>
            </a:r>
            <a:r>
              <a:rPr lang="en-US" altLang="zh-CN" dirty="0"/>
              <a:t>fixing</a:t>
            </a:r>
            <a:r>
              <a:rPr lang="zh-CN" altLang="en-US" dirty="0"/>
              <a:t> </a:t>
            </a:r>
            <a:r>
              <a:rPr lang="en-US" altLang="zh-CN" dirty="0"/>
              <a:t>the</a:t>
            </a:r>
            <a:r>
              <a:rPr lang="zh-CN" altLang="en-US" dirty="0"/>
              <a:t> </a:t>
            </a:r>
            <a:r>
              <a:rPr lang="en-US" altLang="zh-CN" dirty="0"/>
              <a:t>missing</a:t>
            </a:r>
            <a:r>
              <a:rPr lang="zh-CN" altLang="en-US" dirty="0"/>
              <a:t> </a:t>
            </a:r>
            <a:r>
              <a:rPr lang="en-US" altLang="zh-CN" dirty="0"/>
              <a:t>or</a:t>
            </a:r>
            <a:r>
              <a:rPr lang="zh-CN" altLang="en-US" dirty="0"/>
              <a:t> </a:t>
            </a:r>
            <a:r>
              <a:rPr lang="en-US" altLang="zh-CN" dirty="0"/>
              <a:t>duplicated</a:t>
            </a:r>
            <a:r>
              <a:rPr lang="zh-CN" altLang="en-US" dirty="0"/>
              <a:t> </a:t>
            </a:r>
            <a:r>
              <a:rPr lang="en-US" altLang="zh-CN" dirty="0"/>
              <a:t>value.</a:t>
            </a:r>
            <a:r>
              <a:rPr lang="zh-CN" altLang="en-US" dirty="0"/>
              <a:t> </a:t>
            </a:r>
            <a:r>
              <a:rPr lang="en-US" altLang="zh-CN" dirty="0"/>
              <a:t>For</a:t>
            </a:r>
            <a:r>
              <a:rPr lang="zh-CN" altLang="en-US" dirty="0"/>
              <a:t> </a:t>
            </a:r>
            <a:r>
              <a:rPr lang="en-US" altLang="zh-CN" dirty="0"/>
              <a:t>example</a:t>
            </a:r>
            <a:r>
              <a:rPr lang="zh-CN" altLang="en-US" dirty="0"/>
              <a:t> </a:t>
            </a:r>
            <a:r>
              <a:rPr lang="en-US" dirty="0">
                <a:solidFill>
                  <a:schemeClr val="bg1">
                    <a:lumMod val="65000"/>
                  </a:schemeClr>
                </a:solidFill>
              </a:rPr>
              <a:t>there are many missing values in 2019.</a:t>
            </a:r>
            <a:r>
              <a:rPr lang="zh-CN" altLang="en-US" dirty="0">
                <a:solidFill>
                  <a:schemeClr val="bg1">
                    <a:lumMod val="65000"/>
                  </a:schemeClr>
                </a:solidFill>
              </a:rPr>
              <a:t> </a:t>
            </a:r>
            <a:r>
              <a:rPr lang="en-US" altLang="zh-CN" dirty="0">
                <a:solidFill>
                  <a:schemeClr val="bg1">
                    <a:lumMod val="65000"/>
                  </a:schemeClr>
                </a:solidFill>
              </a:rPr>
              <a:t>So</a:t>
            </a:r>
            <a:r>
              <a:rPr lang="zh-CN" altLang="en-US" dirty="0">
                <a:solidFill>
                  <a:schemeClr val="bg1">
                    <a:lumMod val="65000"/>
                  </a:schemeClr>
                </a:solidFill>
              </a:rPr>
              <a:t> </a:t>
            </a:r>
            <a:r>
              <a:rPr lang="en-US" altLang="zh-CN" dirty="0">
                <a:solidFill>
                  <a:schemeClr val="bg1">
                    <a:lumMod val="65000"/>
                  </a:schemeClr>
                </a:solidFill>
              </a:rPr>
              <a:t>I</a:t>
            </a:r>
            <a:r>
              <a:rPr lang="zh-CN" altLang="en-US" dirty="0">
                <a:solidFill>
                  <a:schemeClr val="bg1">
                    <a:lumMod val="65000"/>
                  </a:schemeClr>
                </a:solidFill>
              </a:rPr>
              <a:t> </a:t>
            </a:r>
            <a:r>
              <a:rPr lang="en-US" altLang="zh-CN" dirty="0">
                <a:solidFill>
                  <a:schemeClr val="bg1">
                    <a:lumMod val="65000"/>
                  </a:schemeClr>
                </a:solidFill>
              </a:rPr>
              <a:t>just</a:t>
            </a:r>
            <a:r>
              <a:rPr lang="zh-CN" altLang="en-US" dirty="0">
                <a:solidFill>
                  <a:schemeClr val="bg1">
                    <a:lumMod val="65000"/>
                  </a:schemeClr>
                </a:solidFill>
              </a:rPr>
              <a:t> </a:t>
            </a:r>
            <a:r>
              <a:rPr lang="en-US" altLang="zh-CN" dirty="0">
                <a:solidFill>
                  <a:schemeClr val="bg1">
                    <a:lumMod val="65000"/>
                  </a:schemeClr>
                </a:solidFill>
              </a:rPr>
              <a:t>dropped</a:t>
            </a:r>
            <a:r>
              <a:rPr lang="zh-CN" altLang="en-US" dirty="0">
                <a:solidFill>
                  <a:schemeClr val="bg1">
                    <a:lumMod val="65000"/>
                  </a:schemeClr>
                </a:solidFill>
              </a:rPr>
              <a:t> </a:t>
            </a:r>
            <a:r>
              <a:rPr lang="en-US" altLang="zh-CN" dirty="0">
                <a:solidFill>
                  <a:schemeClr val="bg1">
                    <a:lumMod val="65000"/>
                  </a:schemeClr>
                </a:solidFill>
              </a:rPr>
              <a:t>this</a:t>
            </a:r>
            <a:r>
              <a:rPr lang="zh-CN" altLang="en-US" dirty="0">
                <a:solidFill>
                  <a:schemeClr val="bg1">
                    <a:lumMod val="65000"/>
                  </a:schemeClr>
                </a:solidFill>
              </a:rPr>
              <a:t> </a:t>
            </a:r>
            <a:r>
              <a:rPr lang="en-US" altLang="zh-CN" dirty="0">
                <a:solidFill>
                  <a:schemeClr val="bg1">
                    <a:lumMod val="65000"/>
                  </a:schemeClr>
                </a:solidFill>
              </a:rPr>
              <a:t>column.</a:t>
            </a:r>
            <a:r>
              <a:rPr lang="en-US" dirty="0">
                <a:solidFill>
                  <a:schemeClr val="bg1">
                    <a:lumMod val="65000"/>
                  </a:schemeClr>
                </a:solidFill>
              </a:rPr>
              <a:t> </a:t>
            </a:r>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4</a:t>
            </a:fld>
            <a:endParaRPr lang="en-US"/>
          </a:p>
        </p:txBody>
      </p:sp>
    </p:spTree>
    <p:extLst>
      <p:ext uri="{BB962C8B-B14F-4D97-AF65-F5344CB8AC3E}">
        <p14:creationId xmlns:p14="http://schemas.microsoft.com/office/powerpoint/2010/main" val="536985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can be seen from the bubble chart, there is a significant positive correlation between personal GDP and personal health care expenditure. So I guess the growth of health care and the growth of GDP </a:t>
            </a:r>
            <a:r>
              <a:rPr lang="en-US" altLang="zh-CN" dirty="0"/>
              <a:t>firmly</a:t>
            </a:r>
            <a:r>
              <a:rPr lang="zh-CN" altLang="en-US" dirty="0"/>
              <a:t> </a:t>
            </a:r>
            <a:r>
              <a:rPr lang="en-US" altLang="zh-CN" dirty="0"/>
              <a:t>related</a:t>
            </a:r>
            <a:r>
              <a:rPr lang="en-US" dirty="0"/>
              <a:t>.</a:t>
            </a:r>
          </a:p>
        </p:txBody>
      </p:sp>
      <p:sp>
        <p:nvSpPr>
          <p:cNvPr id="4" name="Slide Number Placeholder 3"/>
          <p:cNvSpPr>
            <a:spLocks noGrp="1"/>
          </p:cNvSpPr>
          <p:nvPr>
            <p:ph type="sldNum" sz="quarter" idx="5"/>
          </p:nvPr>
        </p:nvSpPr>
        <p:spPr/>
        <p:txBody>
          <a:bodyPr/>
          <a:lstStyle/>
          <a:p>
            <a:fld id="{53B16032-9C1E-8B4E-A22E-1911A38E5CC1}" type="slidenum">
              <a:rPr lang="en-US" smtClean="0"/>
              <a:t>14</a:t>
            </a:fld>
            <a:endParaRPr lang="en-US"/>
          </a:p>
        </p:txBody>
      </p:sp>
    </p:spTree>
    <p:extLst>
      <p:ext uri="{BB962C8B-B14F-4D97-AF65-F5344CB8AC3E}">
        <p14:creationId xmlns:p14="http://schemas.microsoft.com/office/powerpoint/2010/main" val="273964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I</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also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take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China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example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prediction.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You</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see</a:t>
            </a:r>
            <a:r>
              <a:rPr lang="en-US" sz="1200" b="0" i="0" u="none" strike="noStrike" kern="1200" dirty="0">
                <a:solidFill>
                  <a:schemeClr val="tx1"/>
                </a:solidFill>
                <a:effectLst/>
                <a:latin typeface="+mn-lt"/>
                <a:ea typeface="+mn-ea"/>
                <a:cs typeface="+mn-cs"/>
              </a:rPr>
              <a:t> it</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healthcare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expenditure</a:t>
            </a:r>
            <a:r>
              <a:rPr lang="en-US" sz="1200" b="0" i="0" u="none" strike="noStrike" kern="1200" dirty="0">
                <a:solidFill>
                  <a:schemeClr val="tx1"/>
                </a:solidFill>
                <a:effectLst/>
                <a:latin typeface="+mn-lt"/>
                <a:ea typeface="+mn-ea"/>
                <a:cs typeface="+mn-cs"/>
              </a:rPr>
              <a:t> should continue to decline or even negative</a:t>
            </a:r>
            <a:r>
              <a:rPr lang="en-US" altLang="zh-CN" sz="1200" b="0" i="0" u="none" strike="noStrike" kern="1200" dirty="0">
                <a:solidFill>
                  <a:schemeClr val="tx1"/>
                </a:solidFill>
                <a:effectLst/>
                <a:latin typeface="+mn-lt"/>
                <a:ea typeface="+mn-ea"/>
                <a:cs typeface="+mn-cs"/>
              </a:rPr>
              <a:t>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develop</a:t>
            </a:r>
            <a:r>
              <a:rPr lang="en-US" sz="1200" b="0" i="0" u="none" strike="noStrike" kern="1200" dirty="0">
                <a:solidFill>
                  <a:schemeClr val="tx1"/>
                </a:solidFill>
                <a:effectLst/>
                <a:latin typeface="+mn-lt"/>
                <a:ea typeface="+mn-ea"/>
                <a:cs typeface="+mn-cs"/>
              </a:rPr>
              <a:t> in the next few years.</a:t>
            </a:r>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15</a:t>
            </a:fld>
            <a:endParaRPr lang="en-US"/>
          </a:p>
        </p:txBody>
      </p:sp>
    </p:spTree>
    <p:extLst>
      <p:ext uri="{BB962C8B-B14F-4D97-AF65-F5344CB8AC3E}">
        <p14:creationId xmlns:p14="http://schemas.microsoft.com/office/powerpoint/2010/main" val="5879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22</a:t>
            </a:fld>
            <a:endParaRPr lang="en-US"/>
          </a:p>
        </p:txBody>
      </p:sp>
    </p:spTree>
    <p:extLst>
      <p:ext uri="{BB962C8B-B14F-4D97-AF65-F5344CB8AC3E}">
        <p14:creationId xmlns:p14="http://schemas.microsoft.com/office/powerpoint/2010/main" val="131913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5</a:t>
            </a:fld>
            <a:endParaRPr lang="en-US"/>
          </a:p>
        </p:txBody>
      </p:sp>
    </p:spTree>
    <p:extLst>
      <p:ext uri="{BB962C8B-B14F-4D97-AF65-F5344CB8AC3E}">
        <p14:creationId xmlns:p14="http://schemas.microsoft.com/office/powerpoint/2010/main" val="239441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part</a:t>
            </a:r>
            <a:r>
              <a:rPr lang="zh-CN" altLang="en-US" dirty="0"/>
              <a:t> </a:t>
            </a:r>
            <a:r>
              <a:rPr lang="en-US" altLang="zh-CN" dirty="0"/>
              <a:t>shows</a:t>
            </a:r>
            <a:r>
              <a:rPr lang="zh-CN" altLang="en-US" dirty="0"/>
              <a:t> </a:t>
            </a:r>
            <a:r>
              <a:rPr lang="en-US" altLang="zh-CN" dirty="0"/>
              <a:t>how</a:t>
            </a:r>
            <a:r>
              <a:rPr lang="zh-CN" altLang="en-US" dirty="0"/>
              <a:t> </a:t>
            </a:r>
            <a:r>
              <a:rPr lang="en-US" altLang="zh-CN" dirty="0"/>
              <a:t>I</a:t>
            </a:r>
            <a:r>
              <a:rPr lang="zh-CN" altLang="en-US" dirty="0"/>
              <a:t> </a:t>
            </a:r>
            <a:r>
              <a:rPr lang="en-US" altLang="zh-CN" dirty="0"/>
              <a:t>did</a:t>
            </a:r>
            <a:r>
              <a:rPr lang="zh-CN" altLang="en-US" dirty="0"/>
              <a:t> </a:t>
            </a:r>
            <a:r>
              <a:rPr lang="en-US" altLang="zh-CN" dirty="0"/>
              <a:t>the</a:t>
            </a:r>
            <a:r>
              <a:rPr lang="zh-CN" altLang="en-US" dirty="0"/>
              <a:t> </a:t>
            </a:r>
            <a:r>
              <a:rPr lang="en-US" altLang="zh-CN" dirty="0"/>
              <a:t>calculation</a:t>
            </a:r>
            <a:r>
              <a:rPr lang="zh-CN" altLang="en-US" dirty="0"/>
              <a:t> </a:t>
            </a:r>
            <a:r>
              <a:rPr lang="en-US" altLang="zh-CN" dirty="0"/>
              <a:t>on</a:t>
            </a:r>
            <a:r>
              <a:rPr lang="zh-CN" altLang="en-US" dirty="0"/>
              <a:t> </a:t>
            </a:r>
            <a:r>
              <a:rPr lang="en-US" altLang="zh-CN" dirty="0"/>
              <a:t>python.</a:t>
            </a:r>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6</a:t>
            </a:fld>
            <a:endParaRPr lang="en-US"/>
          </a:p>
        </p:txBody>
      </p:sp>
    </p:spTree>
    <p:extLst>
      <p:ext uri="{BB962C8B-B14F-4D97-AF65-F5344CB8AC3E}">
        <p14:creationId xmlns:p14="http://schemas.microsoft.com/office/powerpoint/2010/main" val="60282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learned how to load data from Google Sheet because I needed to load a lot of tables.</a:t>
            </a:r>
          </a:p>
        </p:txBody>
      </p:sp>
      <p:sp>
        <p:nvSpPr>
          <p:cNvPr id="4" name="Slide Number Placeholder 3"/>
          <p:cNvSpPr>
            <a:spLocks noGrp="1"/>
          </p:cNvSpPr>
          <p:nvPr>
            <p:ph type="sldNum" sz="quarter" idx="5"/>
          </p:nvPr>
        </p:nvSpPr>
        <p:spPr/>
        <p:txBody>
          <a:bodyPr/>
          <a:lstStyle/>
          <a:p>
            <a:fld id="{53B16032-9C1E-8B4E-A22E-1911A38E5CC1}" type="slidenum">
              <a:rPr lang="en-US" smtClean="0"/>
              <a:t>7</a:t>
            </a:fld>
            <a:endParaRPr lang="en-US"/>
          </a:p>
        </p:txBody>
      </p:sp>
    </p:spTree>
    <p:extLst>
      <p:ext uri="{BB962C8B-B14F-4D97-AF65-F5344CB8AC3E}">
        <p14:creationId xmlns:p14="http://schemas.microsoft.com/office/powerpoint/2010/main" val="332188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zh-CN" altLang="en-US" dirty="0"/>
              <a:t> </a:t>
            </a:r>
            <a:r>
              <a:rPr lang="en-US" altLang="zh-CN" dirty="0"/>
              <a:t>I</a:t>
            </a:r>
            <a:r>
              <a:rPr lang="zh-CN" altLang="en-US" dirty="0"/>
              <a:t> </a:t>
            </a:r>
            <a:r>
              <a:rPr lang="en-US" altLang="zh-CN" dirty="0"/>
              <a:t>mastered</a:t>
            </a:r>
            <a:r>
              <a:rPr lang="zh-CN" altLang="en-US" dirty="0"/>
              <a:t> </a:t>
            </a:r>
            <a:r>
              <a:rPr lang="en-US" altLang="zh-CN" dirty="0"/>
              <a:t>how</a:t>
            </a:r>
            <a:r>
              <a:rPr lang="zh-CN" altLang="en-US" dirty="0"/>
              <a:t> </a:t>
            </a:r>
            <a:r>
              <a:rPr lang="en-US" altLang="zh-CN" dirty="0"/>
              <a:t>to</a:t>
            </a:r>
            <a:r>
              <a:rPr lang="zh-CN" altLang="en-US" dirty="0"/>
              <a:t> </a:t>
            </a:r>
            <a:r>
              <a:rPr lang="en-US" altLang="zh-CN" dirty="0"/>
              <a:t>struct</a:t>
            </a:r>
            <a:r>
              <a:rPr lang="zh-CN" altLang="en-US" dirty="0"/>
              <a:t> </a:t>
            </a:r>
            <a:r>
              <a:rPr lang="en-US" altLang="zh-CN" dirty="0"/>
              <a:t>different</a:t>
            </a:r>
            <a:r>
              <a:rPr lang="zh-CN" altLang="en-US" dirty="0"/>
              <a:t> </a:t>
            </a:r>
            <a:r>
              <a:rPr lang="en-US" altLang="zh-CN" dirty="0"/>
              <a:t>kinds</a:t>
            </a:r>
            <a:r>
              <a:rPr lang="zh-CN" altLang="en-US" dirty="0"/>
              <a:t> </a:t>
            </a:r>
            <a:r>
              <a:rPr lang="en-US" altLang="zh-CN" dirty="0"/>
              <a:t>of</a:t>
            </a:r>
            <a:r>
              <a:rPr lang="zh-CN" altLang="en-US" dirty="0"/>
              <a:t> </a:t>
            </a:r>
            <a:r>
              <a:rPr lang="en-US" altLang="zh-CN" dirty="0"/>
              <a:t>charts</a:t>
            </a:r>
            <a:r>
              <a:rPr lang="zh-CN" altLang="en-US" dirty="0"/>
              <a:t> </a:t>
            </a:r>
            <a:r>
              <a:rPr lang="en-US" altLang="zh-CN" dirty="0"/>
              <a:t>and</a:t>
            </a:r>
            <a:r>
              <a:rPr lang="zh-CN" altLang="en-US" dirty="0"/>
              <a:t> </a:t>
            </a:r>
            <a:r>
              <a:rPr lang="en-US" altLang="zh-CN" dirty="0"/>
              <a:t>how</a:t>
            </a:r>
            <a:r>
              <a:rPr lang="zh-CN" altLang="en-US" dirty="0"/>
              <a:t> </a:t>
            </a:r>
            <a:r>
              <a:rPr lang="en-US" altLang="zh-CN" dirty="0"/>
              <a:t>to</a:t>
            </a:r>
            <a:r>
              <a:rPr lang="zh-CN" altLang="en-US" dirty="0"/>
              <a:t> </a:t>
            </a:r>
            <a:r>
              <a:rPr lang="en-US" altLang="zh-CN" dirty="0"/>
              <a:t>adjust</a:t>
            </a:r>
            <a:r>
              <a:rPr lang="zh-CN" altLang="en-US" dirty="0"/>
              <a:t> </a:t>
            </a:r>
            <a:r>
              <a:rPr lang="en-US" altLang="zh-CN" dirty="0"/>
              <a:t>options</a:t>
            </a:r>
            <a:r>
              <a:rPr lang="zh-CN" altLang="en-US" dirty="0"/>
              <a:t> </a:t>
            </a:r>
            <a:r>
              <a:rPr lang="en-US" altLang="zh-CN" dirty="0"/>
              <a:t>by</a:t>
            </a:r>
            <a:r>
              <a:rPr lang="zh-CN" altLang="en-US" dirty="0"/>
              <a:t> </a:t>
            </a:r>
            <a:r>
              <a:rPr lang="en-US" altLang="zh-CN" dirty="0"/>
              <a:t>following</a:t>
            </a:r>
            <a:r>
              <a:rPr lang="zh-CN" altLang="en-US" dirty="0"/>
              <a:t> </a:t>
            </a:r>
            <a:r>
              <a:rPr lang="en-US" altLang="zh-CN" dirty="0"/>
              <a:t>google</a:t>
            </a:r>
            <a:r>
              <a:rPr lang="zh-CN" altLang="en-US" dirty="0"/>
              <a:t> </a:t>
            </a:r>
            <a:r>
              <a:rPr lang="en-US" altLang="zh-CN" dirty="0"/>
              <a:t>developer</a:t>
            </a:r>
            <a:r>
              <a:rPr lang="zh-CN" altLang="en-US" dirty="0"/>
              <a:t> </a:t>
            </a:r>
            <a:r>
              <a:rPr lang="en-US" altLang="zh-CN" dirty="0"/>
              <a:t>instructions.</a:t>
            </a:r>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8</a:t>
            </a:fld>
            <a:endParaRPr lang="en-US"/>
          </a:p>
        </p:txBody>
      </p:sp>
    </p:spTree>
    <p:extLst>
      <p:ext uri="{BB962C8B-B14F-4D97-AF65-F5344CB8AC3E}">
        <p14:creationId xmlns:p14="http://schemas.microsoft.com/office/powerpoint/2010/main" val="66457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According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Geo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Chart,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China and India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most populous countries</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a:t>
            </a:r>
            <a:r>
              <a:rPr lang="en-US" sz="1200" b="0" i="0" u="none" strike="noStrike" kern="1200" dirty="0">
                <a:solidFill>
                  <a:schemeClr val="tx1"/>
                </a:solidFill>
                <a:effectLst/>
                <a:latin typeface="+mn-lt"/>
                <a:ea typeface="+mn-ea"/>
                <a:cs typeface="+mn-cs"/>
              </a:rPr>
              <a:t>arge countries with large populations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do not </a:t>
            </a:r>
            <a:r>
              <a:rPr lang="en-US" altLang="zh-CN" sz="1200" b="0" i="0" u="none" strike="noStrike" kern="1200" dirty="0">
                <a:solidFill>
                  <a:schemeClr val="tx1"/>
                </a:solidFill>
                <a:effectLst/>
                <a:latin typeface="+mn-lt"/>
                <a:ea typeface="+mn-ea"/>
                <a:cs typeface="+mn-cs"/>
              </a:rPr>
              <a:t>take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advantages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GDP</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Geo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Char</a:t>
            </a:r>
            <a:r>
              <a:rPr lang="en-US" sz="1200" b="0" i="0" u="none" strike="noStrike" kern="1200" dirty="0">
                <a:solidFill>
                  <a:schemeClr val="tx1"/>
                </a:solidFill>
                <a:effectLst/>
                <a:latin typeface="+mn-lt"/>
                <a:ea typeface="+mn-ea"/>
                <a:cs typeface="+mn-cs"/>
              </a:rPr>
              <a:t>.</a:t>
            </a:r>
          </a:p>
          <a:p>
            <a:r>
              <a:rPr lang="en-US" dirty="0"/>
              <a:t>The pie chart shows that, among other things, health</a:t>
            </a:r>
            <a:r>
              <a:rPr lang="en-US" altLang="zh-CN" dirty="0"/>
              <a:t>care</a:t>
            </a:r>
            <a:r>
              <a:rPr lang="en-US" dirty="0"/>
              <a:t> spending dominates. This also shows that the medical level is very important to the national development.</a:t>
            </a:r>
          </a:p>
        </p:txBody>
      </p:sp>
      <p:sp>
        <p:nvSpPr>
          <p:cNvPr id="4" name="Slide Number Placeholder 3"/>
          <p:cNvSpPr>
            <a:spLocks noGrp="1"/>
          </p:cNvSpPr>
          <p:nvPr>
            <p:ph type="sldNum" sz="quarter" idx="5"/>
          </p:nvPr>
        </p:nvSpPr>
        <p:spPr/>
        <p:txBody>
          <a:bodyPr/>
          <a:lstStyle/>
          <a:p>
            <a:fld id="{53B16032-9C1E-8B4E-A22E-1911A38E5CC1}" type="slidenum">
              <a:rPr lang="en-US" smtClean="0"/>
              <a:t>9</a:t>
            </a:fld>
            <a:endParaRPr lang="en-US"/>
          </a:p>
        </p:txBody>
      </p:sp>
    </p:spTree>
    <p:extLst>
      <p:ext uri="{BB962C8B-B14F-4D97-AF65-F5344CB8AC3E}">
        <p14:creationId xmlns:p14="http://schemas.microsoft.com/office/powerpoint/2010/main" val="62653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bubble char</a:t>
            </a:r>
            <a:r>
              <a:rPr lang="en-US" altLang="zh-CN" dirty="0"/>
              <a:t>t</a:t>
            </a:r>
            <a:r>
              <a:rPr lang="en-US" dirty="0"/>
              <a:t>, we can see how much each individual citizen values education. </a:t>
            </a:r>
          </a:p>
          <a:p>
            <a:r>
              <a:rPr lang="en-US" dirty="0"/>
              <a:t>China, for example, has a low GDP per capita but high spending on</a:t>
            </a:r>
            <a:r>
              <a:rPr lang="zh-CN" altLang="en-US" dirty="0"/>
              <a:t> </a:t>
            </a:r>
            <a:r>
              <a:rPr lang="en-US" dirty="0"/>
              <a:t>education.</a:t>
            </a:r>
          </a:p>
          <a:p>
            <a:r>
              <a:rPr lang="en-US" dirty="0"/>
              <a:t>The growth rate of education expenditure in recent years also shows the importance </a:t>
            </a:r>
            <a:r>
              <a:rPr lang="en-US" altLang="zh-CN" dirty="0"/>
              <a:t>of</a:t>
            </a:r>
            <a:r>
              <a:rPr lang="zh-CN" altLang="en-US" dirty="0"/>
              <a:t> </a:t>
            </a:r>
            <a:r>
              <a:rPr lang="en-US" altLang="zh-CN" dirty="0"/>
              <a:t>the</a:t>
            </a:r>
            <a:r>
              <a:rPr lang="zh-CN" altLang="en-US" dirty="0"/>
              <a:t> </a:t>
            </a:r>
            <a:r>
              <a:rPr lang="en-US" dirty="0"/>
              <a:t>education in China.</a:t>
            </a:r>
          </a:p>
        </p:txBody>
      </p:sp>
      <p:sp>
        <p:nvSpPr>
          <p:cNvPr id="4" name="Slide Number Placeholder 3"/>
          <p:cNvSpPr>
            <a:spLocks noGrp="1"/>
          </p:cNvSpPr>
          <p:nvPr>
            <p:ph type="sldNum" sz="quarter" idx="5"/>
          </p:nvPr>
        </p:nvSpPr>
        <p:spPr/>
        <p:txBody>
          <a:bodyPr/>
          <a:lstStyle/>
          <a:p>
            <a:fld id="{53B16032-9C1E-8B4E-A22E-1911A38E5CC1}" type="slidenum">
              <a:rPr lang="en-US" smtClean="0"/>
              <a:t>11</a:t>
            </a:fld>
            <a:endParaRPr lang="en-US"/>
          </a:p>
        </p:txBody>
      </p:sp>
    </p:spTree>
    <p:extLst>
      <p:ext uri="{BB962C8B-B14F-4D97-AF65-F5344CB8AC3E}">
        <p14:creationId xmlns:p14="http://schemas.microsoft.com/office/powerpoint/2010/main" val="156967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both combo charts, it is easier to see the trend of the growth rate on the chart and to compare it with other countries. Take China as an example. From 2010 to 2016, we can predict a downward trend in China's education spending over the next few years.</a:t>
            </a:r>
            <a:endParaRPr lang="en-US" dirty="0"/>
          </a:p>
        </p:txBody>
      </p:sp>
      <p:sp>
        <p:nvSpPr>
          <p:cNvPr id="4" name="Slide Number Placeholder 3"/>
          <p:cNvSpPr>
            <a:spLocks noGrp="1"/>
          </p:cNvSpPr>
          <p:nvPr>
            <p:ph type="sldNum" sz="quarter" idx="5"/>
          </p:nvPr>
        </p:nvSpPr>
        <p:spPr/>
        <p:txBody>
          <a:bodyPr/>
          <a:lstStyle/>
          <a:p>
            <a:fld id="{53B16032-9C1E-8B4E-A22E-1911A38E5CC1}" type="slidenum">
              <a:rPr lang="en-US" smtClean="0"/>
              <a:t>12</a:t>
            </a:fld>
            <a:endParaRPr lang="en-US"/>
          </a:p>
        </p:txBody>
      </p:sp>
    </p:spTree>
    <p:extLst>
      <p:ext uri="{BB962C8B-B14F-4D97-AF65-F5344CB8AC3E}">
        <p14:creationId xmlns:p14="http://schemas.microsoft.com/office/powerpoint/2010/main" val="2722981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 spends far more on health care than any other country. India and Mexico ranked last. But clearly the basis of the country's GDP is relevant. So we need to look at the relationship between individual GDP and individual health care spending.</a:t>
            </a:r>
          </a:p>
        </p:txBody>
      </p:sp>
      <p:sp>
        <p:nvSpPr>
          <p:cNvPr id="4" name="Slide Number Placeholder 3"/>
          <p:cNvSpPr>
            <a:spLocks noGrp="1"/>
          </p:cNvSpPr>
          <p:nvPr>
            <p:ph type="sldNum" sz="quarter" idx="5"/>
          </p:nvPr>
        </p:nvSpPr>
        <p:spPr/>
        <p:txBody>
          <a:bodyPr/>
          <a:lstStyle/>
          <a:p>
            <a:fld id="{53B16032-9C1E-8B4E-A22E-1911A38E5CC1}" type="slidenum">
              <a:rPr lang="en-US" smtClean="0"/>
              <a:t>13</a:t>
            </a:fld>
            <a:endParaRPr lang="en-US"/>
          </a:p>
        </p:txBody>
      </p:sp>
    </p:spTree>
    <p:extLst>
      <p:ext uri="{BB962C8B-B14F-4D97-AF65-F5344CB8AC3E}">
        <p14:creationId xmlns:p14="http://schemas.microsoft.com/office/powerpoint/2010/main" val="365069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3/2/20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752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3/2/20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8364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3/2/20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89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786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3/2/20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980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71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411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3/2/20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2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3/2/20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9381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753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59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3/2/20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218580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google.com/chart/" TargetMode="External"/><Relationship Id="rId7" Type="http://schemas.openxmlformats.org/officeDocument/2006/relationships/hyperlink" Target="https://www.w3schools.com/" TargetMode="External"/><Relationship Id="rId2" Type="http://schemas.openxmlformats.org/officeDocument/2006/relationships/hyperlink" Target="https://www.worldbank.org/" TargetMode="External"/><Relationship Id="rId1" Type="http://schemas.openxmlformats.org/officeDocument/2006/relationships/slideLayout" Target="../slideLayouts/slideLayout2.xml"/><Relationship Id="rId6" Type="http://schemas.openxmlformats.org/officeDocument/2006/relationships/hyperlink" Target="https://developers.google.com/" TargetMode="External"/><Relationship Id="rId5" Type="http://schemas.openxmlformats.org/officeDocument/2006/relationships/hyperlink" Target="https://www.flaticon.com/" TargetMode="External"/><Relationship Id="rId4" Type="http://schemas.openxmlformats.org/officeDocument/2006/relationships/hyperlink" Target="https://medium.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data.worldbank.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ocs.google.com/spreadsheets/d/1SoWB4JJiK67XChpglo8AjLStyZZSDlc4M3vYT2TdNEM/edit?usp=sharing"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8AF82DF6-4367-0940-B44B-B3D55C9A057C}"/>
              </a:ext>
            </a:extLst>
          </p:cNvPr>
          <p:cNvPicPr>
            <a:picLocks noChangeAspect="1"/>
          </p:cNvPicPr>
          <p:nvPr/>
        </p:nvPicPr>
        <p:blipFill rotWithShape="1">
          <a:blip r:embed="rId2"/>
          <a:srcRect l="24503" t="9091" r="8563" b="1"/>
          <a:stretch/>
        </p:blipFill>
        <p:spPr>
          <a:xfrm>
            <a:off x="20" y="10"/>
            <a:ext cx="8668492" cy="6857990"/>
          </a:xfrm>
          <a:prstGeom prst="rect">
            <a:avLst/>
          </a:prstGeom>
        </p:spPr>
      </p:pic>
      <p:sp>
        <p:nvSpPr>
          <p:cNvPr id="63" name="Rectangle 6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E52A03-8777-324B-9A5F-F1A2C565C16A}"/>
              </a:ext>
            </a:extLst>
          </p:cNvPr>
          <p:cNvSpPr>
            <a:spLocks noGrp="1"/>
          </p:cNvSpPr>
          <p:nvPr>
            <p:ph type="ctrTitle"/>
          </p:nvPr>
        </p:nvSpPr>
        <p:spPr>
          <a:xfrm>
            <a:off x="7848600" y="1155695"/>
            <a:ext cx="4210050" cy="1999217"/>
          </a:xfrm>
        </p:spPr>
        <p:txBody>
          <a:bodyPr anchor="b">
            <a:normAutofit/>
          </a:bodyPr>
          <a:lstStyle/>
          <a:p>
            <a:r>
              <a:rPr lang="en-US" sz="4800" b="1" dirty="0"/>
              <a:t>Visualization</a:t>
            </a:r>
            <a:r>
              <a:rPr lang="en-US" sz="4400" b="1" dirty="0"/>
              <a:t> </a:t>
            </a:r>
            <a:br>
              <a:rPr lang="en-US" sz="4400" b="1" dirty="0"/>
            </a:br>
            <a:r>
              <a:rPr lang="en-US" sz="4100" b="1" dirty="0"/>
              <a:t>of Expenditure </a:t>
            </a:r>
            <a:br>
              <a:rPr lang="en-US" sz="3600" b="1" dirty="0"/>
            </a:br>
            <a:r>
              <a:rPr lang="en-US" sz="3050" b="1" dirty="0"/>
              <a:t>from</a:t>
            </a:r>
            <a:r>
              <a:rPr lang="zh-CN" altLang="en-US" sz="3050" b="1" dirty="0"/>
              <a:t> </a:t>
            </a:r>
            <a:r>
              <a:rPr lang="en-US" sz="3050" b="1" dirty="0"/>
              <a:t>G-20 Countries</a:t>
            </a:r>
          </a:p>
        </p:txBody>
      </p:sp>
      <p:sp>
        <p:nvSpPr>
          <p:cNvPr id="3" name="Subtitle 2">
            <a:extLst>
              <a:ext uri="{FF2B5EF4-FFF2-40B4-BE49-F238E27FC236}">
                <a16:creationId xmlns:a16="http://schemas.microsoft.com/office/drawing/2014/main" id="{FD6D4867-08DA-C643-8314-C4F6C19297B0}"/>
              </a:ext>
            </a:extLst>
          </p:cNvPr>
          <p:cNvSpPr>
            <a:spLocks noGrp="1"/>
          </p:cNvSpPr>
          <p:nvPr>
            <p:ph type="subTitle" idx="1"/>
          </p:nvPr>
        </p:nvSpPr>
        <p:spPr>
          <a:xfrm>
            <a:off x="7848600" y="3379398"/>
            <a:ext cx="4023360" cy="1208141"/>
          </a:xfrm>
        </p:spPr>
        <p:txBody>
          <a:bodyPr>
            <a:normAutofit/>
          </a:bodyPr>
          <a:lstStyle/>
          <a:p>
            <a:r>
              <a:rPr lang="en-US" sz="2000" dirty="0"/>
              <a:t>DATS 6401 Visualization of Complex Data</a:t>
            </a:r>
          </a:p>
        </p:txBody>
      </p:sp>
      <p:sp>
        <p:nvSpPr>
          <p:cNvPr id="65" name="Rectangle 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82035C-19CD-CE42-9D38-2596A31CA560}"/>
              </a:ext>
            </a:extLst>
          </p:cNvPr>
          <p:cNvSpPr txBox="1"/>
          <p:nvPr/>
        </p:nvSpPr>
        <p:spPr>
          <a:xfrm>
            <a:off x="7848600" y="4623569"/>
            <a:ext cx="3933444" cy="1338828"/>
          </a:xfrm>
          <a:prstGeom prst="rect">
            <a:avLst/>
          </a:prstGeom>
          <a:noFill/>
        </p:spPr>
        <p:txBody>
          <a:bodyPr wrap="square" rtlCol="0">
            <a:spAutoFit/>
          </a:bodyPr>
          <a:lstStyle/>
          <a:p>
            <a:pPr>
              <a:spcAft>
                <a:spcPts val="600"/>
              </a:spcAft>
            </a:pPr>
            <a:r>
              <a:rPr lang="en-US" altLang="zh-CN" sz="1600" dirty="0">
                <a:solidFill>
                  <a:schemeClr val="tx1">
                    <a:lumMod val="65000"/>
                    <a:lumOff val="35000"/>
                  </a:schemeClr>
                </a:solidFill>
                <a:latin typeface="+mj-lt"/>
                <a:cs typeface="Arial" panose="020B0604020202020204" pitchFamily="34" charset="0"/>
              </a:rPr>
              <a:t>Xi</a:t>
            </a:r>
            <a:r>
              <a:rPr lang="zh-CN" altLang="en-US" sz="1600" dirty="0">
                <a:solidFill>
                  <a:schemeClr val="tx1">
                    <a:lumMod val="65000"/>
                    <a:lumOff val="35000"/>
                  </a:schemeClr>
                </a:solidFill>
                <a:latin typeface="+mj-lt"/>
                <a:cs typeface="Arial" panose="020B0604020202020204" pitchFamily="34" charset="0"/>
              </a:rPr>
              <a:t> </a:t>
            </a:r>
            <a:r>
              <a:rPr lang="en-US" altLang="zh-CN" sz="1600" dirty="0">
                <a:solidFill>
                  <a:schemeClr val="tx1">
                    <a:lumMod val="65000"/>
                    <a:lumOff val="35000"/>
                  </a:schemeClr>
                </a:solidFill>
                <a:latin typeface="+mj-lt"/>
                <a:cs typeface="Arial" panose="020B0604020202020204" pitchFamily="34" charset="0"/>
              </a:rPr>
              <a:t>Zhang</a:t>
            </a:r>
            <a:endParaRPr lang="en-US" sz="1600" dirty="0">
              <a:solidFill>
                <a:schemeClr val="tx1">
                  <a:lumMod val="65000"/>
                  <a:lumOff val="35000"/>
                </a:schemeClr>
              </a:solidFill>
              <a:latin typeface="+mj-lt"/>
              <a:cs typeface="Arial" panose="020B0604020202020204" pitchFamily="34" charset="0"/>
            </a:endParaRPr>
          </a:p>
          <a:p>
            <a:pPr>
              <a:spcAft>
                <a:spcPts val="600"/>
              </a:spcAft>
            </a:pPr>
            <a:r>
              <a:rPr lang="en-US" sz="1600" dirty="0">
                <a:solidFill>
                  <a:schemeClr val="tx1">
                    <a:lumMod val="65000"/>
                    <a:lumOff val="35000"/>
                  </a:schemeClr>
                </a:solidFill>
                <a:latin typeface="+mj-lt"/>
                <a:cs typeface="Arial" panose="020B0604020202020204" pitchFamily="34" charset="0"/>
              </a:rPr>
              <a:t>G28490493</a:t>
            </a:r>
          </a:p>
          <a:p>
            <a:pPr>
              <a:spcAft>
                <a:spcPts val="600"/>
              </a:spcAft>
            </a:pPr>
            <a:r>
              <a:rPr lang="en-US" altLang="zh-CN" sz="1600" dirty="0">
                <a:solidFill>
                  <a:schemeClr val="tx1">
                    <a:lumMod val="65000"/>
                    <a:lumOff val="35000"/>
                  </a:schemeClr>
                </a:solidFill>
                <a:latin typeface="+mj-lt"/>
                <a:cs typeface="Arial" panose="020B0604020202020204" pitchFamily="34" charset="0"/>
              </a:rPr>
              <a:t>Instructor:</a:t>
            </a:r>
            <a:r>
              <a:rPr lang="zh-CN" altLang="en-US" sz="1600" dirty="0">
                <a:solidFill>
                  <a:schemeClr val="tx1">
                    <a:lumMod val="65000"/>
                    <a:lumOff val="35000"/>
                  </a:schemeClr>
                </a:solidFill>
                <a:latin typeface="+mj-lt"/>
                <a:cs typeface="Arial" panose="020B0604020202020204" pitchFamily="34" charset="0"/>
              </a:rPr>
              <a:t> </a:t>
            </a:r>
            <a:r>
              <a:rPr lang="en-US" altLang="zh-CN" sz="1600" dirty="0">
                <a:solidFill>
                  <a:schemeClr val="tx1">
                    <a:lumMod val="65000"/>
                    <a:lumOff val="35000"/>
                  </a:schemeClr>
                </a:solidFill>
                <a:latin typeface="+mj-lt"/>
                <a:cs typeface="Arial" panose="020B0604020202020204" pitchFamily="34" charset="0"/>
              </a:rPr>
              <a:t>Nima Zahadat,</a:t>
            </a:r>
            <a:r>
              <a:rPr lang="zh-CN" altLang="en-US" sz="1600" dirty="0">
                <a:solidFill>
                  <a:schemeClr val="tx1">
                    <a:lumMod val="65000"/>
                    <a:lumOff val="35000"/>
                  </a:schemeClr>
                </a:solidFill>
                <a:latin typeface="+mj-lt"/>
                <a:cs typeface="Arial" panose="020B0604020202020204" pitchFamily="34" charset="0"/>
              </a:rPr>
              <a:t> </a:t>
            </a:r>
            <a:r>
              <a:rPr lang="en-US" altLang="zh-CN" sz="1600" dirty="0">
                <a:solidFill>
                  <a:schemeClr val="tx1">
                    <a:lumMod val="65000"/>
                    <a:lumOff val="35000"/>
                  </a:schemeClr>
                </a:solidFill>
                <a:latin typeface="+mj-lt"/>
                <a:cs typeface="Arial" panose="020B0604020202020204" pitchFamily="34" charset="0"/>
              </a:rPr>
              <a:t>Ph.D.</a:t>
            </a:r>
            <a:r>
              <a:rPr lang="zh-CN" altLang="en-US" sz="1600" dirty="0">
                <a:solidFill>
                  <a:schemeClr val="tx1">
                    <a:lumMod val="65000"/>
                    <a:lumOff val="35000"/>
                  </a:schemeClr>
                </a:solidFill>
                <a:latin typeface="+mj-lt"/>
                <a:cs typeface="Arial" panose="020B0604020202020204" pitchFamily="34" charset="0"/>
              </a:rPr>
              <a:t> </a:t>
            </a:r>
            <a:endParaRPr lang="en-US" sz="1600" dirty="0">
              <a:solidFill>
                <a:schemeClr val="tx1">
                  <a:lumMod val="65000"/>
                  <a:lumOff val="35000"/>
                </a:schemeClr>
              </a:solidFill>
              <a:latin typeface="+mj-lt"/>
              <a:cs typeface="Arial" panose="020B0604020202020204" pitchFamily="34" charset="0"/>
            </a:endParaRPr>
          </a:p>
          <a:p>
            <a:pPr>
              <a:spcAft>
                <a:spcPts val="600"/>
              </a:spcAft>
            </a:pPr>
            <a:endParaRPr lang="en-US" dirty="0"/>
          </a:p>
        </p:txBody>
      </p:sp>
    </p:spTree>
    <p:extLst>
      <p:ext uri="{BB962C8B-B14F-4D97-AF65-F5344CB8AC3E}">
        <p14:creationId xmlns:p14="http://schemas.microsoft.com/office/powerpoint/2010/main" val="1872123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a:t>Education</a:t>
            </a:r>
            <a:endParaRPr lang="en-US" sz="3600"/>
          </a:p>
        </p:txBody>
      </p:sp>
      <p:sp>
        <p:nvSpPr>
          <p:cNvPr id="20" name="Rectangle 1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DFFB1343-C4B0-B14A-8057-DA028B625354}"/>
              </a:ext>
            </a:extLst>
          </p:cNvPr>
          <p:cNvPicPr>
            <a:picLocks noGrp="1" noChangeAspect="1"/>
          </p:cNvPicPr>
          <p:nvPr>
            <p:ph idx="1"/>
          </p:nvPr>
        </p:nvPicPr>
        <p:blipFill>
          <a:blip r:embed="rId2"/>
          <a:stretch>
            <a:fillRect/>
          </a:stretch>
        </p:blipFill>
        <p:spPr>
          <a:xfrm>
            <a:off x="494784" y="1975294"/>
            <a:ext cx="5431536" cy="384281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27639B5-881E-6446-8A09-68C487900FDA}"/>
              </a:ext>
            </a:extLst>
          </p:cNvPr>
          <p:cNvPicPr>
            <a:picLocks noChangeAspect="1"/>
          </p:cNvPicPr>
          <p:nvPr/>
        </p:nvPicPr>
        <p:blipFill>
          <a:blip r:embed="rId3"/>
          <a:stretch>
            <a:fillRect/>
          </a:stretch>
        </p:blipFill>
        <p:spPr>
          <a:xfrm>
            <a:off x="6181812" y="1975294"/>
            <a:ext cx="5431536" cy="3815653"/>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1DD602D8-B1C0-2943-ADDB-F6B695793BEB}"/>
              </a:ext>
            </a:extLst>
          </p:cNvPr>
          <p:cNvPicPr>
            <a:picLocks noChangeAspect="1"/>
          </p:cNvPicPr>
          <p:nvPr/>
        </p:nvPicPr>
        <p:blipFill>
          <a:blip r:embed="rId4"/>
          <a:stretch>
            <a:fillRect/>
          </a:stretch>
        </p:blipFill>
        <p:spPr>
          <a:xfrm>
            <a:off x="814051" y="5640491"/>
            <a:ext cx="5302940" cy="742196"/>
          </a:xfrm>
          <a:prstGeom prst="rect">
            <a:avLst/>
          </a:prstGeom>
        </p:spPr>
      </p:pic>
      <p:pic>
        <p:nvPicPr>
          <p:cNvPr id="11" name="Picture 10">
            <a:extLst>
              <a:ext uri="{FF2B5EF4-FFF2-40B4-BE49-F238E27FC236}">
                <a16:creationId xmlns:a16="http://schemas.microsoft.com/office/drawing/2014/main" id="{8DE9C321-78C5-524A-92E5-51283D44F7C6}"/>
              </a:ext>
            </a:extLst>
          </p:cNvPr>
          <p:cNvPicPr>
            <a:picLocks noChangeAspect="1"/>
          </p:cNvPicPr>
          <p:nvPr/>
        </p:nvPicPr>
        <p:blipFill>
          <a:blip r:embed="rId5"/>
          <a:stretch>
            <a:fillRect/>
          </a:stretch>
        </p:blipFill>
        <p:spPr>
          <a:xfrm>
            <a:off x="814051" y="6553198"/>
            <a:ext cx="6992202" cy="188772"/>
          </a:xfrm>
          <a:prstGeom prst="rect">
            <a:avLst/>
          </a:prstGeom>
        </p:spPr>
      </p:pic>
      <p:sp>
        <p:nvSpPr>
          <p:cNvPr id="13" name="TextBox 12">
            <a:extLst>
              <a:ext uri="{FF2B5EF4-FFF2-40B4-BE49-F238E27FC236}">
                <a16:creationId xmlns:a16="http://schemas.microsoft.com/office/drawing/2014/main" id="{A18198F9-B3B8-5B4E-B2F3-E0C8C2CE617C}"/>
              </a:ext>
            </a:extLst>
          </p:cNvPr>
          <p:cNvSpPr txBox="1"/>
          <p:nvPr/>
        </p:nvSpPr>
        <p:spPr>
          <a:xfrm>
            <a:off x="6343189" y="6011589"/>
            <a:ext cx="1175706"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dirty="0"/>
              <a:t>Bar</a:t>
            </a:r>
            <a:r>
              <a:rPr lang="zh-CN" altLang="en-US" dirty="0"/>
              <a:t> </a:t>
            </a:r>
            <a:r>
              <a:rPr lang="en-US" altLang="zh-CN" dirty="0"/>
              <a:t>Chart</a:t>
            </a:r>
            <a:endParaRPr lang="en-US" dirty="0"/>
          </a:p>
        </p:txBody>
      </p:sp>
      <p:sp>
        <p:nvSpPr>
          <p:cNvPr id="15" name="TextBox 14">
            <a:extLst>
              <a:ext uri="{FF2B5EF4-FFF2-40B4-BE49-F238E27FC236}">
                <a16:creationId xmlns:a16="http://schemas.microsoft.com/office/drawing/2014/main" id="{12557F65-0E42-4E42-848F-8C01E6554AC9}"/>
              </a:ext>
            </a:extLst>
          </p:cNvPr>
          <p:cNvSpPr txBox="1"/>
          <p:nvPr/>
        </p:nvSpPr>
        <p:spPr>
          <a:xfrm>
            <a:off x="6321554" y="644696"/>
            <a:ext cx="5111495" cy="923330"/>
          </a:xfrm>
          <a:prstGeom prst="rect">
            <a:avLst/>
          </a:prstGeom>
          <a:noFill/>
        </p:spPr>
        <p:txBody>
          <a:bodyPr wrap="square" rtlCol="0">
            <a:spAutoFit/>
          </a:bodyPr>
          <a:lstStyle/>
          <a:p>
            <a:r>
              <a:rPr lang="en-US" altLang="zh-CN" dirty="0"/>
              <a:t>B</a:t>
            </a:r>
            <a:r>
              <a:rPr lang="en-US" dirty="0"/>
              <a:t>oth the United States and China rank among the top. This is closely related to the relatively developed GDP of these two countries.</a:t>
            </a:r>
          </a:p>
        </p:txBody>
      </p:sp>
    </p:spTree>
    <p:extLst>
      <p:ext uri="{BB962C8B-B14F-4D97-AF65-F5344CB8AC3E}">
        <p14:creationId xmlns:p14="http://schemas.microsoft.com/office/powerpoint/2010/main" val="298524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4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4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4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a:t>Education</a:t>
            </a:r>
            <a:endParaRPr lang="en-US" sz="3600"/>
          </a:p>
        </p:txBody>
      </p:sp>
      <p:sp>
        <p:nvSpPr>
          <p:cNvPr id="59" name="Rectangle 5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A screenshot of a cell phone&#10;&#10;Description automatically generated">
            <a:extLst>
              <a:ext uri="{FF2B5EF4-FFF2-40B4-BE49-F238E27FC236}">
                <a16:creationId xmlns:a16="http://schemas.microsoft.com/office/drawing/2014/main" id="{8AD017AA-176F-6645-9FA1-33313C949B02}"/>
              </a:ext>
            </a:extLst>
          </p:cNvPr>
          <p:cNvPicPr>
            <a:picLocks noChangeAspect="1"/>
          </p:cNvPicPr>
          <p:nvPr/>
        </p:nvPicPr>
        <p:blipFill>
          <a:blip r:embed="rId3"/>
          <a:stretch>
            <a:fillRect/>
          </a:stretch>
        </p:blipFill>
        <p:spPr>
          <a:xfrm>
            <a:off x="5081900" y="2416843"/>
            <a:ext cx="3050490" cy="237938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2E8EE1B7-70A4-F343-A330-FFB7DE549FDF}"/>
              </a:ext>
            </a:extLst>
          </p:cNvPr>
          <p:cNvPicPr>
            <a:picLocks noChangeAspect="1"/>
          </p:cNvPicPr>
          <p:nvPr/>
        </p:nvPicPr>
        <p:blipFill>
          <a:blip r:embed="rId4"/>
          <a:stretch>
            <a:fillRect/>
          </a:stretch>
        </p:blipFill>
        <p:spPr>
          <a:xfrm>
            <a:off x="8488680" y="2408761"/>
            <a:ext cx="3703320" cy="23793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DD5C175-CD13-9041-8C70-49FAC466D273}"/>
              </a:ext>
            </a:extLst>
          </p:cNvPr>
          <p:cNvPicPr>
            <a:picLocks noChangeAspect="1"/>
          </p:cNvPicPr>
          <p:nvPr/>
        </p:nvPicPr>
        <p:blipFill>
          <a:blip r:embed="rId5"/>
          <a:stretch>
            <a:fillRect/>
          </a:stretch>
        </p:blipFill>
        <p:spPr>
          <a:xfrm>
            <a:off x="84863" y="2408761"/>
            <a:ext cx="4504653" cy="2387464"/>
          </a:xfrm>
          <a:prstGeom prst="rect">
            <a:avLst/>
          </a:prstGeom>
        </p:spPr>
      </p:pic>
      <p:sp>
        <p:nvSpPr>
          <p:cNvPr id="13" name="TextBox 12">
            <a:extLst>
              <a:ext uri="{FF2B5EF4-FFF2-40B4-BE49-F238E27FC236}">
                <a16:creationId xmlns:a16="http://schemas.microsoft.com/office/drawing/2014/main" id="{A18198F9-B3B8-5B4E-B2F3-E0C8C2CE617C}"/>
              </a:ext>
            </a:extLst>
          </p:cNvPr>
          <p:cNvSpPr txBox="1"/>
          <p:nvPr/>
        </p:nvSpPr>
        <p:spPr>
          <a:xfrm>
            <a:off x="280827" y="6163989"/>
            <a:ext cx="1587679"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dirty="0"/>
              <a:t>B</a:t>
            </a:r>
            <a:r>
              <a:rPr lang="en-US" altLang="zh-CN" dirty="0"/>
              <a:t>ubble</a:t>
            </a:r>
            <a:r>
              <a:rPr lang="zh-CN" altLang="en-US" dirty="0"/>
              <a:t> </a:t>
            </a:r>
            <a:r>
              <a:rPr lang="en-US" altLang="zh-CN" dirty="0"/>
              <a:t>Chart</a:t>
            </a:r>
            <a:endParaRPr lang="en-US" dirty="0"/>
          </a:p>
        </p:txBody>
      </p:sp>
      <p:sp>
        <p:nvSpPr>
          <p:cNvPr id="15" name="TextBox 14">
            <a:extLst>
              <a:ext uri="{FF2B5EF4-FFF2-40B4-BE49-F238E27FC236}">
                <a16:creationId xmlns:a16="http://schemas.microsoft.com/office/drawing/2014/main" id="{12557F65-0E42-4E42-848F-8C01E6554AC9}"/>
              </a:ext>
            </a:extLst>
          </p:cNvPr>
          <p:cNvSpPr txBox="1"/>
          <p:nvPr/>
        </p:nvSpPr>
        <p:spPr>
          <a:xfrm>
            <a:off x="6262893" y="835254"/>
            <a:ext cx="5111495" cy="369332"/>
          </a:xfrm>
          <a:prstGeom prst="rect">
            <a:avLst/>
          </a:prstGeom>
          <a:noFill/>
        </p:spPr>
        <p:txBody>
          <a:bodyPr wrap="square" rtlCol="0">
            <a:spAutoFit/>
          </a:bodyPr>
          <a:lstStyle/>
          <a:p>
            <a:pPr>
              <a:spcAft>
                <a:spcPts val="600"/>
              </a:spcAft>
            </a:pPr>
            <a:r>
              <a:rPr lang="en-US" altLang="zh-CN" dirty="0"/>
              <a:t>How</a:t>
            </a:r>
            <a:r>
              <a:rPr lang="zh-CN" altLang="en-US" dirty="0"/>
              <a:t> </a:t>
            </a:r>
            <a:r>
              <a:rPr lang="en-US" dirty="0"/>
              <a:t>much a</a:t>
            </a:r>
            <a:r>
              <a:rPr lang="en-US" altLang="zh-CN" dirty="0"/>
              <a:t>n</a:t>
            </a:r>
            <a:r>
              <a:rPr lang="zh-CN" altLang="en-US" dirty="0"/>
              <a:t> </a:t>
            </a:r>
            <a:r>
              <a:rPr lang="en-US" altLang="zh-CN" dirty="0"/>
              <a:t>individual</a:t>
            </a:r>
            <a:r>
              <a:rPr lang="zh-CN" altLang="en-US" dirty="0"/>
              <a:t> </a:t>
            </a:r>
            <a:r>
              <a:rPr lang="en-US" dirty="0"/>
              <a:t>values education</a:t>
            </a:r>
            <a:r>
              <a:rPr lang="en-US" altLang="zh-CN" dirty="0"/>
              <a:t>?</a:t>
            </a:r>
            <a:endParaRPr lang="en-US" dirty="0"/>
          </a:p>
        </p:txBody>
      </p:sp>
      <p:sp>
        <p:nvSpPr>
          <p:cNvPr id="41" name="TextBox 40">
            <a:extLst>
              <a:ext uri="{FF2B5EF4-FFF2-40B4-BE49-F238E27FC236}">
                <a16:creationId xmlns:a16="http://schemas.microsoft.com/office/drawing/2014/main" id="{A206B0A1-C2EF-824B-9D65-FFF2FE98140D}"/>
              </a:ext>
            </a:extLst>
          </p:cNvPr>
          <p:cNvSpPr txBox="1"/>
          <p:nvPr/>
        </p:nvSpPr>
        <p:spPr>
          <a:xfrm>
            <a:off x="6495589" y="6163989"/>
            <a:ext cx="1656992"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altLang="zh-CN" dirty="0"/>
              <a:t>Column</a:t>
            </a:r>
            <a:r>
              <a:rPr lang="zh-CN" altLang="en-US" dirty="0"/>
              <a:t> </a:t>
            </a:r>
            <a:r>
              <a:rPr lang="en-US" altLang="zh-CN" dirty="0"/>
              <a:t>Chart</a:t>
            </a:r>
            <a:endParaRPr lang="en-US" dirty="0"/>
          </a:p>
        </p:txBody>
      </p:sp>
      <p:pic>
        <p:nvPicPr>
          <p:cNvPr id="24" name="Picture 23" descr="A screenshot of a cell phone&#10;&#10;Description automatically generated">
            <a:extLst>
              <a:ext uri="{FF2B5EF4-FFF2-40B4-BE49-F238E27FC236}">
                <a16:creationId xmlns:a16="http://schemas.microsoft.com/office/drawing/2014/main" id="{BE9D9624-0FCC-F24C-9426-20363E052046}"/>
              </a:ext>
            </a:extLst>
          </p:cNvPr>
          <p:cNvPicPr>
            <a:picLocks noChangeAspect="1"/>
          </p:cNvPicPr>
          <p:nvPr/>
        </p:nvPicPr>
        <p:blipFill>
          <a:blip r:embed="rId6"/>
          <a:stretch>
            <a:fillRect/>
          </a:stretch>
        </p:blipFill>
        <p:spPr>
          <a:xfrm>
            <a:off x="117733" y="4915201"/>
            <a:ext cx="5272524" cy="1090100"/>
          </a:xfrm>
          <a:prstGeom prst="rect">
            <a:avLst/>
          </a:prstGeom>
        </p:spPr>
      </p:pic>
      <p:pic>
        <p:nvPicPr>
          <p:cNvPr id="26" name="Picture 25" descr="A picture containing bird&#10;&#10;Description automatically generated">
            <a:extLst>
              <a:ext uri="{FF2B5EF4-FFF2-40B4-BE49-F238E27FC236}">
                <a16:creationId xmlns:a16="http://schemas.microsoft.com/office/drawing/2014/main" id="{A1A91042-6DC6-9346-A27E-1EF731DFDF2F}"/>
              </a:ext>
            </a:extLst>
          </p:cNvPr>
          <p:cNvPicPr>
            <a:picLocks noChangeAspect="1"/>
          </p:cNvPicPr>
          <p:nvPr/>
        </p:nvPicPr>
        <p:blipFill>
          <a:blip r:embed="rId7"/>
          <a:stretch>
            <a:fillRect/>
          </a:stretch>
        </p:blipFill>
        <p:spPr>
          <a:xfrm>
            <a:off x="6076057" y="4932887"/>
            <a:ext cx="5998210" cy="1094440"/>
          </a:xfrm>
          <a:prstGeom prst="rect">
            <a:avLst/>
          </a:prstGeom>
        </p:spPr>
      </p:pic>
    </p:spTree>
    <p:extLst>
      <p:ext uri="{BB962C8B-B14F-4D97-AF65-F5344CB8AC3E}">
        <p14:creationId xmlns:p14="http://schemas.microsoft.com/office/powerpoint/2010/main" val="390735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4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4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4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dirty="0"/>
              <a:t>Education</a:t>
            </a:r>
            <a:endParaRPr lang="en-US" sz="3600" dirty="0"/>
          </a:p>
        </p:txBody>
      </p:sp>
      <p:sp>
        <p:nvSpPr>
          <p:cNvPr id="59" name="Rectangle 5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18198F9-B3B8-5B4E-B2F3-E0C8C2CE617C}"/>
              </a:ext>
            </a:extLst>
          </p:cNvPr>
          <p:cNvSpPr txBox="1"/>
          <p:nvPr/>
        </p:nvSpPr>
        <p:spPr>
          <a:xfrm>
            <a:off x="280827" y="6368532"/>
            <a:ext cx="1618520"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altLang="zh-CN" dirty="0"/>
              <a:t>Combo</a:t>
            </a:r>
            <a:r>
              <a:rPr lang="zh-CN" altLang="en-US" dirty="0"/>
              <a:t> </a:t>
            </a:r>
            <a:r>
              <a:rPr lang="en-US" altLang="zh-CN" dirty="0"/>
              <a:t>Chart</a:t>
            </a:r>
            <a:endParaRPr lang="en-US" dirty="0"/>
          </a:p>
        </p:txBody>
      </p:sp>
      <p:sp>
        <p:nvSpPr>
          <p:cNvPr id="15" name="TextBox 14">
            <a:extLst>
              <a:ext uri="{FF2B5EF4-FFF2-40B4-BE49-F238E27FC236}">
                <a16:creationId xmlns:a16="http://schemas.microsoft.com/office/drawing/2014/main" id="{12557F65-0E42-4E42-848F-8C01E6554AC9}"/>
              </a:ext>
            </a:extLst>
          </p:cNvPr>
          <p:cNvSpPr txBox="1"/>
          <p:nvPr/>
        </p:nvSpPr>
        <p:spPr>
          <a:xfrm>
            <a:off x="6211825" y="906709"/>
            <a:ext cx="5111495" cy="369332"/>
          </a:xfrm>
          <a:prstGeom prst="rect">
            <a:avLst/>
          </a:prstGeom>
          <a:noFill/>
        </p:spPr>
        <p:txBody>
          <a:bodyPr wrap="square" rtlCol="0">
            <a:spAutoFit/>
          </a:bodyPr>
          <a:lstStyle/>
          <a:p>
            <a:pPr>
              <a:spcAft>
                <a:spcPts val="600"/>
              </a:spcAft>
            </a:pPr>
            <a:r>
              <a:rPr lang="en-US" altLang="zh-CN" dirty="0"/>
              <a:t>Forecast</a:t>
            </a:r>
            <a:endParaRPr lang="en-US" dirty="0"/>
          </a:p>
        </p:txBody>
      </p:sp>
      <p:pic>
        <p:nvPicPr>
          <p:cNvPr id="4" name="Picture 3" descr="A close up of a map&#10;&#10;Description automatically generated">
            <a:extLst>
              <a:ext uri="{FF2B5EF4-FFF2-40B4-BE49-F238E27FC236}">
                <a16:creationId xmlns:a16="http://schemas.microsoft.com/office/drawing/2014/main" id="{68ADA1CF-2D74-9E4B-B64F-DE7F2A3651F9}"/>
              </a:ext>
            </a:extLst>
          </p:cNvPr>
          <p:cNvPicPr>
            <a:picLocks noChangeAspect="1"/>
          </p:cNvPicPr>
          <p:nvPr/>
        </p:nvPicPr>
        <p:blipFill>
          <a:blip r:embed="rId3"/>
          <a:stretch>
            <a:fillRect/>
          </a:stretch>
        </p:blipFill>
        <p:spPr>
          <a:xfrm>
            <a:off x="280827" y="2224526"/>
            <a:ext cx="4758082" cy="2875601"/>
          </a:xfrm>
          <a:prstGeom prst="rect">
            <a:avLst/>
          </a:prstGeom>
        </p:spPr>
      </p:pic>
      <p:pic>
        <p:nvPicPr>
          <p:cNvPr id="6" name="Picture 5" descr="A close up of a map&#10;&#10;Description automatically generated">
            <a:extLst>
              <a:ext uri="{FF2B5EF4-FFF2-40B4-BE49-F238E27FC236}">
                <a16:creationId xmlns:a16="http://schemas.microsoft.com/office/drawing/2014/main" id="{A198C426-192E-2E43-8A28-F5A2A88FBAE6}"/>
              </a:ext>
            </a:extLst>
          </p:cNvPr>
          <p:cNvPicPr>
            <a:picLocks noChangeAspect="1"/>
          </p:cNvPicPr>
          <p:nvPr/>
        </p:nvPicPr>
        <p:blipFill>
          <a:blip r:embed="rId4"/>
          <a:stretch>
            <a:fillRect/>
          </a:stretch>
        </p:blipFill>
        <p:spPr>
          <a:xfrm>
            <a:off x="6503547" y="2224525"/>
            <a:ext cx="4819773" cy="287560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4776206E-6991-ED41-B811-BF522D759537}"/>
              </a:ext>
            </a:extLst>
          </p:cNvPr>
          <p:cNvPicPr>
            <a:picLocks noChangeAspect="1"/>
          </p:cNvPicPr>
          <p:nvPr/>
        </p:nvPicPr>
        <p:blipFill>
          <a:blip r:embed="rId5"/>
          <a:stretch>
            <a:fillRect/>
          </a:stretch>
        </p:blipFill>
        <p:spPr>
          <a:xfrm>
            <a:off x="280827" y="4864925"/>
            <a:ext cx="9105900" cy="1587500"/>
          </a:xfrm>
          <a:prstGeom prst="rect">
            <a:avLst/>
          </a:prstGeom>
        </p:spPr>
      </p:pic>
    </p:spTree>
    <p:extLst>
      <p:ext uri="{BB962C8B-B14F-4D97-AF65-F5344CB8AC3E}">
        <p14:creationId xmlns:p14="http://schemas.microsoft.com/office/powerpoint/2010/main" val="372221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dirty="0"/>
              <a:t>Healthcare</a:t>
            </a:r>
            <a:endParaRPr lang="en-US" sz="3600" dirty="0"/>
          </a:p>
        </p:txBody>
      </p:sp>
      <p:pic>
        <p:nvPicPr>
          <p:cNvPr id="9" name="Picture 8" descr="A picture containing knife&#10;&#10;Description automatically generated">
            <a:extLst>
              <a:ext uri="{FF2B5EF4-FFF2-40B4-BE49-F238E27FC236}">
                <a16:creationId xmlns:a16="http://schemas.microsoft.com/office/drawing/2014/main" id="{1DD602D8-B1C0-2943-ADDB-F6B695793BEB}"/>
              </a:ext>
            </a:extLst>
          </p:cNvPr>
          <p:cNvPicPr>
            <a:picLocks noChangeAspect="1"/>
          </p:cNvPicPr>
          <p:nvPr/>
        </p:nvPicPr>
        <p:blipFill>
          <a:blip r:embed="rId3"/>
          <a:stretch>
            <a:fillRect/>
          </a:stretch>
        </p:blipFill>
        <p:spPr>
          <a:xfrm>
            <a:off x="814051" y="5640491"/>
            <a:ext cx="5302940" cy="742196"/>
          </a:xfrm>
          <a:prstGeom prst="rect">
            <a:avLst/>
          </a:prstGeom>
        </p:spPr>
      </p:pic>
      <p:pic>
        <p:nvPicPr>
          <p:cNvPr id="11" name="Picture 10">
            <a:extLst>
              <a:ext uri="{FF2B5EF4-FFF2-40B4-BE49-F238E27FC236}">
                <a16:creationId xmlns:a16="http://schemas.microsoft.com/office/drawing/2014/main" id="{8DE9C321-78C5-524A-92E5-51283D44F7C6}"/>
              </a:ext>
            </a:extLst>
          </p:cNvPr>
          <p:cNvPicPr>
            <a:picLocks noChangeAspect="1"/>
          </p:cNvPicPr>
          <p:nvPr/>
        </p:nvPicPr>
        <p:blipFill>
          <a:blip r:embed="rId4"/>
          <a:stretch>
            <a:fillRect/>
          </a:stretch>
        </p:blipFill>
        <p:spPr>
          <a:xfrm>
            <a:off x="814051" y="6553198"/>
            <a:ext cx="6992202" cy="188772"/>
          </a:xfrm>
          <a:prstGeom prst="rect">
            <a:avLst/>
          </a:prstGeom>
        </p:spPr>
      </p:pic>
      <p:sp>
        <p:nvSpPr>
          <p:cNvPr id="13" name="TextBox 12">
            <a:extLst>
              <a:ext uri="{FF2B5EF4-FFF2-40B4-BE49-F238E27FC236}">
                <a16:creationId xmlns:a16="http://schemas.microsoft.com/office/drawing/2014/main" id="{A18198F9-B3B8-5B4E-B2F3-E0C8C2CE617C}"/>
              </a:ext>
            </a:extLst>
          </p:cNvPr>
          <p:cNvSpPr txBox="1"/>
          <p:nvPr/>
        </p:nvSpPr>
        <p:spPr>
          <a:xfrm>
            <a:off x="6343189" y="6011589"/>
            <a:ext cx="1175706"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dirty="0"/>
              <a:t>Bar</a:t>
            </a:r>
            <a:r>
              <a:rPr lang="zh-CN" altLang="en-US" dirty="0"/>
              <a:t> </a:t>
            </a:r>
            <a:r>
              <a:rPr lang="en-US" altLang="zh-CN" dirty="0"/>
              <a:t>Chart</a:t>
            </a:r>
            <a:endParaRPr lang="en-US" dirty="0"/>
          </a:p>
        </p:txBody>
      </p:sp>
      <p:pic>
        <p:nvPicPr>
          <p:cNvPr id="8" name="Picture 7" descr="A screenshot of a cell phone&#10;&#10;Description automatically generated">
            <a:extLst>
              <a:ext uri="{FF2B5EF4-FFF2-40B4-BE49-F238E27FC236}">
                <a16:creationId xmlns:a16="http://schemas.microsoft.com/office/drawing/2014/main" id="{C0C8D962-B2F3-8C4F-946E-1ED2571DDB51}"/>
              </a:ext>
            </a:extLst>
          </p:cNvPr>
          <p:cNvPicPr>
            <a:picLocks noChangeAspect="1"/>
          </p:cNvPicPr>
          <p:nvPr/>
        </p:nvPicPr>
        <p:blipFill>
          <a:blip r:embed="rId5"/>
          <a:stretch>
            <a:fillRect/>
          </a:stretch>
        </p:blipFill>
        <p:spPr>
          <a:xfrm>
            <a:off x="674876" y="2059683"/>
            <a:ext cx="5001769" cy="341029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DCD8BD47-5D27-B84D-99A0-811E09810548}"/>
              </a:ext>
            </a:extLst>
          </p:cNvPr>
          <p:cNvPicPr>
            <a:picLocks noChangeAspect="1"/>
          </p:cNvPicPr>
          <p:nvPr/>
        </p:nvPicPr>
        <p:blipFill>
          <a:blip r:embed="rId6"/>
          <a:stretch>
            <a:fillRect/>
          </a:stretch>
        </p:blipFill>
        <p:spPr>
          <a:xfrm>
            <a:off x="6515354" y="2132728"/>
            <a:ext cx="4750744" cy="3258965"/>
          </a:xfrm>
          <a:prstGeom prst="rect">
            <a:avLst/>
          </a:prstGeom>
        </p:spPr>
      </p:pic>
    </p:spTree>
    <p:extLst>
      <p:ext uri="{BB962C8B-B14F-4D97-AF65-F5344CB8AC3E}">
        <p14:creationId xmlns:p14="http://schemas.microsoft.com/office/powerpoint/2010/main" val="217478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dirty="0"/>
              <a:t>Healthcare</a:t>
            </a:r>
            <a:endParaRPr lang="en-US" sz="3600" dirty="0"/>
          </a:p>
        </p:txBody>
      </p:sp>
      <p:sp>
        <p:nvSpPr>
          <p:cNvPr id="13" name="TextBox 12">
            <a:extLst>
              <a:ext uri="{FF2B5EF4-FFF2-40B4-BE49-F238E27FC236}">
                <a16:creationId xmlns:a16="http://schemas.microsoft.com/office/drawing/2014/main" id="{A18198F9-B3B8-5B4E-B2F3-E0C8C2CE617C}"/>
              </a:ext>
            </a:extLst>
          </p:cNvPr>
          <p:cNvSpPr txBox="1"/>
          <p:nvPr/>
        </p:nvSpPr>
        <p:spPr>
          <a:xfrm>
            <a:off x="280827" y="6163989"/>
            <a:ext cx="1587679"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dirty="0"/>
              <a:t>B</a:t>
            </a:r>
            <a:r>
              <a:rPr lang="en-US" altLang="zh-CN" dirty="0"/>
              <a:t>ubble</a:t>
            </a:r>
            <a:r>
              <a:rPr lang="zh-CN" altLang="en-US" dirty="0"/>
              <a:t> </a:t>
            </a:r>
            <a:r>
              <a:rPr lang="en-US" altLang="zh-CN" dirty="0"/>
              <a:t>Chart</a:t>
            </a:r>
            <a:endParaRPr lang="en-US" dirty="0"/>
          </a:p>
        </p:txBody>
      </p:sp>
      <p:sp>
        <p:nvSpPr>
          <p:cNvPr id="15" name="TextBox 14">
            <a:extLst>
              <a:ext uri="{FF2B5EF4-FFF2-40B4-BE49-F238E27FC236}">
                <a16:creationId xmlns:a16="http://schemas.microsoft.com/office/drawing/2014/main" id="{12557F65-0E42-4E42-848F-8C01E6554AC9}"/>
              </a:ext>
            </a:extLst>
          </p:cNvPr>
          <p:cNvSpPr txBox="1"/>
          <p:nvPr/>
        </p:nvSpPr>
        <p:spPr>
          <a:xfrm>
            <a:off x="6262893" y="835254"/>
            <a:ext cx="5111495" cy="369332"/>
          </a:xfrm>
          <a:prstGeom prst="rect">
            <a:avLst/>
          </a:prstGeom>
          <a:noFill/>
        </p:spPr>
        <p:txBody>
          <a:bodyPr wrap="square" rtlCol="0">
            <a:spAutoFit/>
          </a:bodyPr>
          <a:lstStyle/>
          <a:p>
            <a:pPr>
              <a:spcAft>
                <a:spcPts val="600"/>
              </a:spcAft>
            </a:pPr>
            <a:r>
              <a:rPr lang="en-US" altLang="zh-CN" dirty="0"/>
              <a:t>How</a:t>
            </a:r>
            <a:r>
              <a:rPr lang="zh-CN" altLang="en-US" dirty="0"/>
              <a:t> </a:t>
            </a:r>
            <a:r>
              <a:rPr lang="en-US" dirty="0"/>
              <a:t>much an</a:t>
            </a:r>
            <a:r>
              <a:rPr lang="zh-CN" altLang="en-US" dirty="0"/>
              <a:t> </a:t>
            </a:r>
            <a:r>
              <a:rPr lang="en-US" altLang="zh-CN" dirty="0"/>
              <a:t>individual</a:t>
            </a:r>
            <a:r>
              <a:rPr lang="zh-CN" altLang="en-US" dirty="0"/>
              <a:t> </a:t>
            </a:r>
            <a:r>
              <a:rPr lang="en-US" dirty="0"/>
              <a:t>values </a:t>
            </a:r>
            <a:r>
              <a:rPr lang="en-US" altLang="zh-CN" dirty="0"/>
              <a:t>healthcare?</a:t>
            </a:r>
            <a:endParaRPr lang="en-US" dirty="0"/>
          </a:p>
        </p:txBody>
      </p:sp>
      <p:sp>
        <p:nvSpPr>
          <p:cNvPr id="41" name="TextBox 40">
            <a:extLst>
              <a:ext uri="{FF2B5EF4-FFF2-40B4-BE49-F238E27FC236}">
                <a16:creationId xmlns:a16="http://schemas.microsoft.com/office/drawing/2014/main" id="{A206B0A1-C2EF-824B-9D65-FFF2FE98140D}"/>
              </a:ext>
            </a:extLst>
          </p:cNvPr>
          <p:cNvSpPr txBox="1"/>
          <p:nvPr/>
        </p:nvSpPr>
        <p:spPr>
          <a:xfrm>
            <a:off x="6495589" y="6163989"/>
            <a:ext cx="1656992"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altLang="zh-CN" dirty="0"/>
              <a:t>Column</a:t>
            </a:r>
            <a:r>
              <a:rPr lang="zh-CN" altLang="en-US" dirty="0"/>
              <a:t> </a:t>
            </a:r>
            <a:r>
              <a:rPr lang="en-US" altLang="zh-CN" dirty="0"/>
              <a:t>Chart</a:t>
            </a:r>
            <a:endParaRPr lang="en-US" dirty="0"/>
          </a:p>
        </p:txBody>
      </p:sp>
      <p:pic>
        <p:nvPicPr>
          <p:cNvPr id="24" name="Picture 23" descr="A screenshot of a cell phone&#10;&#10;Description automatically generated">
            <a:extLst>
              <a:ext uri="{FF2B5EF4-FFF2-40B4-BE49-F238E27FC236}">
                <a16:creationId xmlns:a16="http://schemas.microsoft.com/office/drawing/2014/main" id="{BE9D9624-0FCC-F24C-9426-20363E052046}"/>
              </a:ext>
            </a:extLst>
          </p:cNvPr>
          <p:cNvPicPr>
            <a:picLocks noChangeAspect="1"/>
          </p:cNvPicPr>
          <p:nvPr/>
        </p:nvPicPr>
        <p:blipFill>
          <a:blip r:embed="rId3"/>
          <a:stretch>
            <a:fillRect/>
          </a:stretch>
        </p:blipFill>
        <p:spPr>
          <a:xfrm>
            <a:off x="117733" y="4915201"/>
            <a:ext cx="5272524" cy="1090100"/>
          </a:xfrm>
          <a:prstGeom prst="rect">
            <a:avLst/>
          </a:prstGeom>
        </p:spPr>
      </p:pic>
      <p:pic>
        <p:nvPicPr>
          <p:cNvPr id="26" name="Picture 25" descr="A picture containing bird&#10;&#10;Description automatically generated">
            <a:extLst>
              <a:ext uri="{FF2B5EF4-FFF2-40B4-BE49-F238E27FC236}">
                <a16:creationId xmlns:a16="http://schemas.microsoft.com/office/drawing/2014/main" id="{A1A91042-6DC6-9346-A27E-1EF731DFDF2F}"/>
              </a:ext>
            </a:extLst>
          </p:cNvPr>
          <p:cNvPicPr>
            <a:picLocks noChangeAspect="1"/>
          </p:cNvPicPr>
          <p:nvPr/>
        </p:nvPicPr>
        <p:blipFill>
          <a:blip r:embed="rId4"/>
          <a:stretch>
            <a:fillRect/>
          </a:stretch>
        </p:blipFill>
        <p:spPr>
          <a:xfrm>
            <a:off x="6076057" y="4932887"/>
            <a:ext cx="5998210" cy="109444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9192BC75-E93B-D74F-B458-38ADD2DFF27F}"/>
              </a:ext>
            </a:extLst>
          </p:cNvPr>
          <p:cNvPicPr>
            <a:picLocks noChangeAspect="1"/>
          </p:cNvPicPr>
          <p:nvPr/>
        </p:nvPicPr>
        <p:blipFill>
          <a:blip r:embed="rId5"/>
          <a:stretch>
            <a:fillRect/>
          </a:stretch>
        </p:blipFill>
        <p:spPr>
          <a:xfrm>
            <a:off x="280827" y="2131330"/>
            <a:ext cx="4255069" cy="262518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009FBC1-B90B-1247-B66F-C8CF6F92E9A6}"/>
              </a:ext>
            </a:extLst>
          </p:cNvPr>
          <p:cNvPicPr>
            <a:picLocks noChangeAspect="1"/>
          </p:cNvPicPr>
          <p:nvPr/>
        </p:nvPicPr>
        <p:blipFill>
          <a:blip r:embed="rId6"/>
          <a:stretch>
            <a:fillRect/>
          </a:stretch>
        </p:blipFill>
        <p:spPr>
          <a:xfrm>
            <a:off x="4573209" y="2259432"/>
            <a:ext cx="3579372" cy="26411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9311FA8-AF51-3B44-99F4-9F7A9D61FAC7}"/>
              </a:ext>
            </a:extLst>
          </p:cNvPr>
          <p:cNvPicPr>
            <a:picLocks noChangeAspect="1"/>
          </p:cNvPicPr>
          <p:nvPr/>
        </p:nvPicPr>
        <p:blipFill>
          <a:blip r:embed="rId7"/>
          <a:stretch>
            <a:fillRect/>
          </a:stretch>
        </p:blipFill>
        <p:spPr>
          <a:xfrm>
            <a:off x="8189894" y="2097428"/>
            <a:ext cx="3579372" cy="2792995"/>
          </a:xfrm>
          <a:prstGeom prst="rect">
            <a:avLst/>
          </a:prstGeom>
        </p:spPr>
      </p:pic>
    </p:spTree>
    <p:extLst>
      <p:ext uri="{BB962C8B-B14F-4D97-AF65-F5344CB8AC3E}">
        <p14:creationId xmlns:p14="http://schemas.microsoft.com/office/powerpoint/2010/main" val="138194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025D-8C42-A842-825D-22F7EB2E4A5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ltLang="zh-CN" sz="3600" dirty="0"/>
              <a:t>Healthcare</a:t>
            </a:r>
            <a:endParaRPr lang="en-US" sz="3600" dirty="0"/>
          </a:p>
        </p:txBody>
      </p:sp>
      <p:sp>
        <p:nvSpPr>
          <p:cNvPr id="13" name="TextBox 12">
            <a:extLst>
              <a:ext uri="{FF2B5EF4-FFF2-40B4-BE49-F238E27FC236}">
                <a16:creationId xmlns:a16="http://schemas.microsoft.com/office/drawing/2014/main" id="{A18198F9-B3B8-5B4E-B2F3-E0C8C2CE617C}"/>
              </a:ext>
            </a:extLst>
          </p:cNvPr>
          <p:cNvSpPr txBox="1"/>
          <p:nvPr/>
        </p:nvSpPr>
        <p:spPr>
          <a:xfrm>
            <a:off x="280827" y="6368532"/>
            <a:ext cx="1618520"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a:spcAft>
                <a:spcPts val="600"/>
              </a:spcAft>
            </a:pPr>
            <a:r>
              <a:rPr lang="en-US" altLang="zh-CN" dirty="0"/>
              <a:t>Combo</a:t>
            </a:r>
            <a:r>
              <a:rPr lang="zh-CN" altLang="en-US" dirty="0"/>
              <a:t> </a:t>
            </a:r>
            <a:r>
              <a:rPr lang="en-US" altLang="zh-CN" dirty="0"/>
              <a:t>Chart</a:t>
            </a:r>
            <a:endParaRPr lang="en-US" dirty="0"/>
          </a:p>
        </p:txBody>
      </p:sp>
      <p:sp>
        <p:nvSpPr>
          <p:cNvPr id="15" name="TextBox 14">
            <a:extLst>
              <a:ext uri="{FF2B5EF4-FFF2-40B4-BE49-F238E27FC236}">
                <a16:creationId xmlns:a16="http://schemas.microsoft.com/office/drawing/2014/main" id="{12557F65-0E42-4E42-848F-8C01E6554AC9}"/>
              </a:ext>
            </a:extLst>
          </p:cNvPr>
          <p:cNvSpPr txBox="1"/>
          <p:nvPr/>
        </p:nvSpPr>
        <p:spPr>
          <a:xfrm>
            <a:off x="6211825" y="906709"/>
            <a:ext cx="5111495" cy="369332"/>
          </a:xfrm>
          <a:prstGeom prst="rect">
            <a:avLst/>
          </a:prstGeom>
          <a:noFill/>
        </p:spPr>
        <p:txBody>
          <a:bodyPr wrap="square" rtlCol="0">
            <a:spAutoFit/>
          </a:bodyPr>
          <a:lstStyle/>
          <a:p>
            <a:pPr>
              <a:spcAft>
                <a:spcPts val="600"/>
              </a:spcAft>
            </a:pPr>
            <a:r>
              <a:rPr lang="en-US" altLang="zh-CN" dirty="0"/>
              <a:t>Forecast</a:t>
            </a:r>
            <a:endParaRPr lang="en-US" dirty="0"/>
          </a:p>
        </p:txBody>
      </p:sp>
      <p:pic>
        <p:nvPicPr>
          <p:cNvPr id="9" name="Picture 8" descr="A screenshot of a cell phone&#10;&#10;Description automatically generated">
            <a:extLst>
              <a:ext uri="{FF2B5EF4-FFF2-40B4-BE49-F238E27FC236}">
                <a16:creationId xmlns:a16="http://schemas.microsoft.com/office/drawing/2014/main" id="{4776206E-6991-ED41-B811-BF522D759537}"/>
              </a:ext>
            </a:extLst>
          </p:cNvPr>
          <p:cNvPicPr>
            <a:picLocks noChangeAspect="1"/>
          </p:cNvPicPr>
          <p:nvPr/>
        </p:nvPicPr>
        <p:blipFill>
          <a:blip r:embed="rId3"/>
          <a:stretch>
            <a:fillRect/>
          </a:stretch>
        </p:blipFill>
        <p:spPr>
          <a:xfrm>
            <a:off x="280827" y="4864925"/>
            <a:ext cx="9105900" cy="1587500"/>
          </a:xfrm>
          <a:prstGeom prst="rect">
            <a:avLst/>
          </a:prstGeom>
        </p:spPr>
      </p:pic>
      <p:pic>
        <p:nvPicPr>
          <p:cNvPr id="5" name="Picture 4" descr="A close up of a map&#10;&#10;Description automatically generated">
            <a:extLst>
              <a:ext uri="{FF2B5EF4-FFF2-40B4-BE49-F238E27FC236}">
                <a16:creationId xmlns:a16="http://schemas.microsoft.com/office/drawing/2014/main" id="{83308CC6-E47A-BB49-830E-781BE3041F5B}"/>
              </a:ext>
            </a:extLst>
          </p:cNvPr>
          <p:cNvPicPr>
            <a:picLocks noChangeAspect="1"/>
          </p:cNvPicPr>
          <p:nvPr/>
        </p:nvPicPr>
        <p:blipFill>
          <a:blip r:embed="rId4"/>
          <a:stretch>
            <a:fillRect/>
          </a:stretch>
        </p:blipFill>
        <p:spPr>
          <a:xfrm>
            <a:off x="590292" y="2119282"/>
            <a:ext cx="4243485" cy="261943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8985C49-2208-754B-ACA8-C782EBA2F589}"/>
              </a:ext>
            </a:extLst>
          </p:cNvPr>
          <p:cNvPicPr>
            <a:picLocks noChangeAspect="1"/>
          </p:cNvPicPr>
          <p:nvPr/>
        </p:nvPicPr>
        <p:blipFill>
          <a:blip r:embed="rId5"/>
          <a:stretch>
            <a:fillRect/>
          </a:stretch>
        </p:blipFill>
        <p:spPr>
          <a:xfrm>
            <a:off x="6488561" y="2115694"/>
            <a:ext cx="4243485" cy="2615847"/>
          </a:xfrm>
          <a:prstGeom prst="rect">
            <a:avLst/>
          </a:prstGeom>
        </p:spPr>
      </p:pic>
    </p:spTree>
    <p:extLst>
      <p:ext uri="{BB962C8B-B14F-4D97-AF65-F5344CB8AC3E}">
        <p14:creationId xmlns:p14="http://schemas.microsoft.com/office/powerpoint/2010/main" val="254979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E37AFD8-49EE-4E57-8DAD-717367027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1ADCF-8C40-904E-A027-120986A42414}"/>
              </a:ext>
            </a:extLst>
          </p:cNvPr>
          <p:cNvSpPr>
            <a:spLocks noGrp="1"/>
          </p:cNvSpPr>
          <p:nvPr>
            <p:ph type="title"/>
          </p:nvPr>
        </p:nvSpPr>
        <p:spPr>
          <a:xfrm>
            <a:off x="838200" y="566928"/>
            <a:ext cx="4572000" cy="1161288"/>
          </a:xfrm>
        </p:spPr>
        <p:txBody>
          <a:bodyPr anchor="b">
            <a:normAutofit/>
          </a:bodyPr>
          <a:lstStyle/>
          <a:p>
            <a:r>
              <a:rPr lang="en-US" altLang="zh-CN" sz="3600" dirty="0"/>
              <a:t>Military</a:t>
            </a:r>
            <a:endParaRPr lang="en-US" sz="3600" dirty="0"/>
          </a:p>
        </p:txBody>
      </p:sp>
      <p:sp>
        <p:nvSpPr>
          <p:cNvPr id="13" name="Content Placeholder 12">
            <a:extLst>
              <a:ext uri="{FF2B5EF4-FFF2-40B4-BE49-F238E27FC236}">
                <a16:creationId xmlns:a16="http://schemas.microsoft.com/office/drawing/2014/main" id="{297F5FEF-A307-4A6B-9510-47FEC321FF51}"/>
              </a:ext>
            </a:extLst>
          </p:cNvPr>
          <p:cNvSpPr>
            <a:spLocks noGrp="1"/>
          </p:cNvSpPr>
          <p:nvPr>
            <p:ph idx="1"/>
          </p:nvPr>
        </p:nvSpPr>
        <p:spPr>
          <a:xfrm>
            <a:off x="838200" y="2057400"/>
            <a:ext cx="4572000" cy="3776472"/>
          </a:xfrm>
        </p:spPr>
        <p:txBody>
          <a:bodyPr>
            <a:normAutofit/>
          </a:bodyPr>
          <a:lstStyle/>
          <a:p>
            <a:r>
              <a:rPr lang="en-US" sz="1800" dirty="0"/>
              <a:t>In military part, we can also see the strong relations between expenditure and GDP. Therefore, I tried to study more about GDP impact.</a:t>
            </a:r>
          </a:p>
        </p:txBody>
      </p:sp>
      <p:pic>
        <p:nvPicPr>
          <p:cNvPr id="7" name="Picture 6" descr="A screenshot of a cell phone&#10;&#10;Description automatically generated">
            <a:extLst>
              <a:ext uri="{FF2B5EF4-FFF2-40B4-BE49-F238E27FC236}">
                <a16:creationId xmlns:a16="http://schemas.microsoft.com/office/drawing/2014/main" id="{46529E67-E790-814B-91B6-EF73644D4AAC}"/>
              </a:ext>
            </a:extLst>
          </p:cNvPr>
          <p:cNvPicPr>
            <a:picLocks noChangeAspect="1"/>
          </p:cNvPicPr>
          <p:nvPr/>
        </p:nvPicPr>
        <p:blipFill>
          <a:blip r:embed="rId2"/>
          <a:stretch>
            <a:fillRect/>
          </a:stretch>
        </p:blipFill>
        <p:spPr>
          <a:xfrm>
            <a:off x="6144878" y="1010384"/>
            <a:ext cx="2496896" cy="1423230"/>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A2B0E4D-8251-824D-912B-1044281F1640}"/>
              </a:ext>
            </a:extLst>
          </p:cNvPr>
          <p:cNvPicPr>
            <a:picLocks noChangeAspect="1"/>
          </p:cNvPicPr>
          <p:nvPr/>
        </p:nvPicPr>
        <p:blipFill>
          <a:blip r:embed="rId3"/>
          <a:stretch>
            <a:fillRect/>
          </a:stretch>
        </p:blipFill>
        <p:spPr>
          <a:xfrm>
            <a:off x="8850809" y="1007263"/>
            <a:ext cx="2496895" cy="142947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01862F4-5ACF-544E-8997-F2323DE168E9}"/>
              </a:ext>
            </a:extLst>
          </p:cNvPr>
          <p:cNvPicPr>
            <a:picLocks noChangeAspect="1"/>
          </p:cNvPicPr>
          <p:nvPr/>
        </p:nvPicPr>
        <p:blipFill>
          <a:blip r:embed="rId4"/>
          <a:stretch>
            <a:fillRect/>
          </a:stretch>
        </p:blipFill>
        <p:spPr>
          <a:xfrm>
            <a:off x="6138781" y="3052818"/>
            <a:ext cx="5208923" cy="2773751"/>
          </a:xfrm>
          <a:prstGeom prst="rect">
            <a:avLst/>
          </a:prstGeom>
        </p:spPr>
      </p:pic>
      <p:sp>
        <p:nvSpPr>
          <p:cNvPr id="18" name="Rectangle 17">
            <a:extLst>
              <a:ext uri="{FF2B5EF4-FFF2-40B4-BE49-F238E27FC236}">
                <a16:creationId xmlns:a16="http://schemas.microsoft.com/office/drawing/2014/main" id="{134744D3-B068-4646-83B8-525E6D15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5048A18-0381-485F-B557-E17906AE6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353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1609E-57C5-9B4C-A6CB-7FE83992C6C6}"/>
              </a:ext>
            </a:extLst>
          </p:cNvPr>
          <p:cNvSpPr>
            <a:spLocks noGrp="1"/>
          </p:cNvSpPr>
          <p:nvPr>
            <p:ph type="title"/>
          </p:nvPr>
        </p:nvSpPr>
        <p:spPr>
          <a:xfrm>
            <a:off x="429768" y="411480"/>
            <a:ext cx="11201400" cy="1106424"/>
          </a:xfrm>
        </p:spPr>
        <p:txBody>
          <a:bodyPr>
            <a:normAutofit/>
          </a:bodyPr>
          <a:lstStyle/>
          <a:p>
            <a:r>
              <a:rPr lang="en-US" altLang="zh-CN" sz="3600"/>
              <a:t>GDP</a:t>
            </a:r>
            <a:r>
              <a:rPr lang="zh-CN" altLang="en-US" sz="3600"/>
              <a:t> </a:t>
            </a:r>
            <a:r>
              <a:rPr lang="en-US" altLang="zh-CN" sz="3600"/>
              <a:t>Impact</a:t>
            </a:r>
            <a:endParaRPr lang="en-US" sz="3600"/>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AA0D959E-A098-B84D-A77B-8163ADF59EA2}"/>
              </a:ext>
            </a:extLst>
          </p:cNvPr>
          <p:cNvPicPr>
            <a:picLocks noChangeAspect="1"/>
          </p:cNvPicPr>
          <p:nvPr/>
        </p:nvPicPr>
        <p:blipFill>
          <a:blip r:embed="rId2"/>
          <a:stretch>
            <a:fillRect/>
          </a:stretch>
        </p:blipFill>
        <p:spPr>
          <a:xfrm>
            <a:off x="429768" y="1757421"/>
            <a:ext cx="6702552" cy="444043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D44885B-25C4-49BD-B09F-7F8BD4FDD4E4}"/>
              </a:ext>
            </a:extLst>
          </p:cNvPr>
          <p:cNvSpPr>
            <a:spLocks noGrp="1"/>
          </p:cNvSpPr>
          <p:nvPr>
            <p:ph idx="1"/>
          </p:nvPr>
        </p:nvSpPr>
        <p:spPr>
          <a:xfrm>
            <a:off x="7938752" y="2020824"/>
            <a:ext cx="3455097" cy="3959352"/>
          </a:xfrm>
        </p:spPr>
        <p:txBody>
          <a:bodyPr anchor="ctr">
            <a:normAutofit/>
          </a:bodyPr>
          <a:lstStyle/>
          <a:p>
            <a:r>
              <a:rPr lang="en-US" sz="1700" dirty="0"/>
              <a:t>This bar chart demonstrates that the United States and China rank high in the world in terms of overall GDP.</a:t>
            </a:r>
          </a:p>
          <a:p>
            <a:r>
              <a:rPr lang="en-US" sz="1700" dirty="0"/>
              <a:t> According to the total value, world GDP is growing year by year.</a:t>
            </a:r>
          </a:p>
        </p:txBody>
      </p:sp>
    </p:spTree>
    <p:extLst>
      <p:ext uri="{BB962C8B-B14F-4D97-AF65-F5344CB8AC3E}">
        <p14:creationId xmlns:p14="http://schemas.microsoft.com/office/powerpoint/2010/main" val="21447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E87823-3E19-074B-AC5D-71E54E769E61}"/>
              </a:ext>
            </a:extLst>
          </p:cNvPr>
          <p:cNvSpPr>
            <a:spLocks noGrp="1"/>
          </p:cNvSpPr>
          <p:nvPr>
            <p:ph type="title"/>
          </p:nvPr>
        </p:nvSpPr>
        <p:spPr>
          <a:xfrm>
            <a:off x="838200" y="4440602"/>
            <a:ext cx="3300663" cy="1645920"/>
          </a:xfrm>
        </p:spPr>
        <p:txBody>
          <a:bodyPr>
            <a:normAutofit/>
          </a:bodyPr>
          <a:lstStyle/>
          <a:p>
            <a:r>
              <a:rPr lang="en-US" altLang="zh-CN" sz="2800" dirty="0"/>
              <a:t>GDP</a:t>
            </a:r>
            <a:r>
              <a:rPr lang="zh-CN" altLang="en-US" sz="2800" dirty="0"/>
              <a:t> </a:t>
            </a:r>
            <a:r>
              <a:rPr lang="en-US" altLang="zh-CN" sz="2800" dirty="0"/>
              <a:t>Impact</a:t>
            </a:r>
            <a:endParaRPr lang="en-US" sz="2800" dirty="0"/>
          </a:p>
        </p:txBody>
      </p:sp>
      <p:pic>
        <p:nvPicPr>
          <p:cNvPr id="9" name="Picture 8" descr="A close up of text on a white background&#10;&#10;Description automatically generated">
            <a:extLst>
              <a:ext uri="{FF2B5EF4-FFF2-40B4-BE49-F238E27FC236}">
                <a16:creationId xmlns:a16="http://schemas.microsoft.com/office/drawing/2014/main" id="{8F148CF8-7082-C045-91A9-354E80B17693}"/>
              </a:ext>
            </a:extLst>
          </p:cNvPr>
          <p:cNvPicPr>
            <a:picLocks noChangeAspect="1"/>
          </p:cNvPicPr>
          <p:nvPr/>
        </p:nvPicPr>
        <p:blipFill>
          <a:blip r:embed="rId2"/>
          <a:stretch>
            <a:fillRect/>
          </a:stretch>
        </p:blipFill>
        <p:spPr>
          <a:xfrm>
            <a:off x="8449256" y="836974"/>
            <a:ext cx="3584448" cy="2482229"/>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6CA09BDF-6E3D-8A4D-BD5D-446DDA7936DA}"/>
              </a:ext>
            </a:extLst>
          </p:cNvPr>
          <p:cNvPicPr>
            <a:picLocks noChangeAspect="1"/>
          </p:cNvPicPr>
          <p:nvPr/>
        </p:nvPicPr>
        <p:blipFill>
          <a:blip r:embed="rId3"/>
          <a:stretch>
            <a:fillRect/>
          </a:stretch>
        </p:blipFill>
        <p:spPr>
          <a:xfrm>
            <a:off x="359664" y="807248"/>
            <a:ext cx="3584448" cy="2482229"/>
          </a:xfrm>
          <a:prstGeom prst="rect">
            <a:avLst/>
          </a:prstGeom>
        </p:spPr>
      </p:pic>
      <p:pic>
        <p:nvPicPr>
          <p:cNvPr id="7" name="Picture 6" descr="A screenshot of text&#10;&#10;Description automatically generated">
            <a:extLst>
              <a:ext uri="{FF2B5EF4-FFF2-40B4-BE49-F238E27FC236}">
                <a16:creationId xmlns:a16="http://schemas.microsoft.com/office/drawing/2014/main" id="{A00C3DCC-E450-2240-B2C3-013094057E3A}"/>
              </a:ext>
            </a:extLst>
          </p:cNvPr>
          <p:cNvPicPr>
            <a:picLocks noChangeAspect="1"/>
          </p:cNvPicPr>
          <p:nvPr/>
        </p:nvPicPr>
        <p:blipFill>
          <a:blip r:embed="rId4"/>
          <a:stretch>
            <a:fillRect/>
          </a:stretch>
        </p:blipFill>
        <p:spPr>
          <a:xfrm>
            <a:off x="4303776" y="899702"/>
            <a:ext cx="3584448" cy="2419501"/>
          </a:xfrm>
          <a:prstGeom prst="rect">
            <a:avLst/>
          </a:prstGeom>
        </p:spPr>
      </p:pic>
      <p:sp>
        <p:nvSpPr>
          <p:cNvPr id="20" name="Rectangle 19">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3970"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56E97EE-93B5-40FC-B5A9-A355A38A88AD}"/>
              </a:ext>
            </a:extLst>
          </p:cNvPr>
          <p:cNvSpPr>
            <a:spLocks noGrp="1"/>
          </p:cNvSpPr>
          <p:nvPr>
            <p:ph idx="1"/>
          </p:nvPr>
        </p:nvSpPr>
        <p:spPr>
          <a:xfrm>
            <a:off x="4578824" y="4440602"/>
            <a:ext cx="6860184" cy="1645920"/>
          </a:xfrm>
        </p:spPr>
        <p:txBody>
          <a:bodyPr anchor="ctr">
            <a:normAutofit fontScale="55000" lnSpcReduction="20000"/>
          </a:bodyPr>
          <a:lstStyle/>
          <a:p>
            <a:r>
              <a:rPr lang="en-US" dirty="0"/>
              <a:t>As can be seen from the bar chart, the overall GDP increased year by year from 2010 to 2016. The </a:t>
            </a:r>
            <a:r>
              <a:rPr lang="en-US" altLang="zh-CN" dirty="0"/>
              <a:t>US</a:t>
            </a:r>
            <a:r>
              <a:rPr lang="en-US" dirty="0"/>
              <a:t> has the largest share of GDP, while Mexico and South Korea have the fewest. </a:t>
            </a:r>
          </a:p>
          <a:p>
            <a:r>
              <a:rPr lang="en-US" dirty="0"/>
              <a:t>We can see from the graphs of scatter and trendline that spending on education and health care is proportional to GDP. Military spending, on the other hand, begins to move inversely to GDP at a certain point.</a:t>
            </a:r>
          </a:p>
          <a:p>
            <a:endParaRPr lang="en-US" sz="1800" dirty="0"/>
          </a:p>
        </p:txBody>
      </p:sp>
    </p:spTree>
    <p:extLst>
      <p:ext uri="{BB962C8B-B14F-4D97-AF65-F5344CB8AC3E}">
        <p14:creationId xmlns:p14="http://schemas.microsoft.com/office/powerpoint/2010/main" val="323529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87823-3E19-074B-AC5D-71E54E769E61}"/>
              </a:ext>
            </a:extLst>
          </p:cNvPr>
          <p:cNvSpPr>
            <a:spLocks noGrp="1"/>
          </p:cNvSpPr>
          <p:nvPr>
            <p:ph type="title"/>
          </p:nvPr>
        </p:nvSpPr>
        <p:spPr>
          <a:xfrm>
            <a:off x="429768" y="411480"/>
            <a:ext cx="11201400" cy="1106424"/>
          </a:xfrm>
        </p:spPr>
        <p:txBody>
          <a:bodyPr>
            <a:normAutofit/>
          </a:bodyPr>
          <a:lstStyle/>
          <a:p>
            <a:r>
              <a:rPr lang="en-US" altLang="zh-CN" sz="3600"/>
              <a:t>GDP</a:t>
            </a:r>
            <a:r>
              <a:rPr lang="zh-CN" altLang="en-US" sz="3600"/>
              <a:t> </a:t>
            </a:r>
            <a:r>
              <a:rPr lang="en-US" altLang="zh-CN" sz="3600"/>
              <a:t>Impact</a:t>
            </a:r>
            <a:r>
              <a:rPr lang="zh-CN" altLang="en-US" sz="3600"/>
              <a:t> </a:t>
            </a:r>
            <a:r>
              <a:rPr lang="en-US" altLang="zh-CN" sz="3600"/>
              <a:t>-</a:t>
            </a:r>
            <a:r>
              <a:rPr lang="zh-CN" altLang="en-US" sz="3600"/>
              <a:t> </a:t>
            </a:r>
            <a:r>
              <a:rPr lang="en-US" altLang="zh-CN" sz="3600"/>
              <a:t>Forecast</a:t>
            </a:r>
            <a:endParaRPr lang="en-US" sz="3600"/>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map&#10;&#10;Description automatically generated">
            <a:extLst>
              <a:ext uri="{FF2B5EF4-FFF2-40B4-BE49-F238E27FC236}">
                <a16:creationId xmlns:a16="http://schemas.microsoft.com/office/drawing/2014/main" id="{344412FC-3F07-E048-8A88-BAA987C30773}"/>
              </a:ext>
            </a:extLst>
          </p:cNvPr>
          <p:cNvPicPr>
            <a:picLocks noChangeAspect="1"/>
          </p:cNvPicPr>
          <p:nvPr/>
        </p:nvPicPr>
        <p:blipFill>
          <a:blip r:embed="rId2"/>
          <a:stretch>
            <a:fillRect/>
          </a:stretch>
        </p:blipFill>
        <p:spPr>
          <a:xfrm>
            <a:off x="429768" y="1983631"/>
            <a:ext cx="6702552" cy="398801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EA2DD06D-044A-420A-ACA9-F7069EE32FA0}"/>
              </a:ext>
            </a:extLst>
          </p:cNvPr>
          <p:cNvSpPr>
            <a:spLocks noGrp="1"/>
          </p:cNvSpPr>
          <p:nvPr>
            <p:ph idx="1"/>
          </p:nvPr>
        </p:nvSpPr>
        <p:spPr>
          <a:xfrm>
            <a:off x="7938752" y="2020824"/>
            <a:ext cx="3455097" cy="3959352"/>
          </a:xfrm>
        </p:spPr>
        <p:txBody>
          <a:bodyPr anchor="ctr">
            <a:normAutofit/>
          </a:bodyPr>
          <a:lstStyle/>
          <a:p>
            <a:r>
              <a:rPr lang="en-US" sz="1700" dirty="0"/>
              <a:t>The trend of GDP growth is slow year by year. Based on the relationship between education</a:t>
            </a:r>
            <a:r>
              <a:rPr lang="en-US" altLang="zh-CN" sz="1700" dirty="0"/>
              <a:t>,</a:t>
            </a:r>
            <a:r>
              <a:rPr lang="zh-CN" altLang="en-US" sz="1700" dirty="0"/>
              <a:t> </a:t>
            </a:r>
            <a:r>
              <a:rPr lang="en-US" sz="1700" dirty="0"/>
              <a:t>healthcare expenditure and GDP, I predict that education and healthcare expenditure will also decline </a:t>
            </a:r>
            <a:r>
              <a:rPr lang="en-US" altLang="zh-CN" sz="1700" dirty="0"/>
              <a:t>in</a:t>
            </a:r>
            <a:r>
              <a:rPr lang="zh-CN" altLang="en-US" sz="1700" dirty="0"/>
              <a:t> </a:t>
            </a:r>
            <a:r>
              <a:rPr lang="en-US" altLang="zh-CN" sz="1700" dirty="0"/>
              <a:t>the</a:t>
            </a:r>
            <a:r>
              <a:rPr lang="zh-CN" altLang="en-US" sz="1700" dirty="0"/>
              <a:t> </a:t>
            </a:r>
            <a:r>
              <a:rPr lang="en-US" altLang="zh-CN" sz="1700" dirty="0"/>
              <a:t>future</a:t>
            </a:r>
            <a:r>
              <a:rPr lang="en-US" sz="1700" dirty="0"/>
              <a:t>. </a:t>
            </a:r>
          </a:p>
          <a:p>
            <a:r>
              <a:rPr lang="en-US" sz="1700" dirty="0"/>
              <a:t>The current peak of GDP has not yet reached the turning point of military, so I believe that military spending will also decline with GDP.</a:t>
            </a:r>
          </a:p>
        </p:txBody>
      </p:sp>
    </p:spTree>
    <p:extLst>
      <p:ext uri="{BB962C8B-B14F-4D97-AF65-F5344CB8AC3E}">
        <p14:creationId xmlns:p14="http://schemas.microsoft.com/office/powerpoint/2010/main" val="2454650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map&#10;&#10;Description automatically generated">
            <a:extLst>
              <a:ext uri="{FF2B5EF4-FFF2-40B4-BE49-F238E27FC236}">
                <a16:creationId xmlns:a16="http://schemas.microsoft.com/office/drawing/2014/main" id="{A26D794F-7EBF-4E44-BE1C-6285AE718EF1}"/>
              </a:ext>
            </a:extLst>
          </p:cNvPr>
          <p:cNvPicPr>
            <a:picLocks noChangeAspect="1"/>
          </p:cNvPicPr>
          <p:nvPr/>
        </p:nvPicPr>
        <p:blipFill rotWithShape="1">
          <a:blip r:embed="rId2"/>
          <a:srcRect l="991" r="31411" b="2321"/>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72A3F3-9852-4642-B72F-15A0DEA84923}"/>
              </a:ext>
            </a:extLst>
          </p:cNvPr>
          <p:cNvSpPr>
            <a:spLocks noGrp="1"/>
          </p:cNvSpPr>
          <p:nvPr>
            <p:ph type="title"/>
          </p:nvPr>
        </p:nvSpPr>
        <p:spPr>
          <a:xfrm>
            <a:off x="371094" y="1161288"/>
            <a:ext cx="3438144" cy="1124712"/>
          </a:xfrm>
        </p:spPr>
        <p:txBody>
          <a:bodyPr anchor="b">
            <a:normAutofit/>
          </a:bodyPr>
          <a:lstStyle/>
          <a:p>
            <a:r>
              <a:rPr lang="en-US" altLang="zh-CN" sz="2800"/>
              <a:t>Agenda</a:t>
            </a:r>
            <a:endParaRPr lang="en-US" sz="2800"/>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B44E63-1AFF-7948-9FA1-E15D0FFB18E7}"/>
              </a:ext>
            </a:extLst>
          </p:cNvPr>
          <p:cNvSpPr>
            <a:spLocks noGrp="1"/>
          </p:cNvSpPr>
          <p:nvPr>
            <p:ph idx="1"/>
          </p:nvPr>
        </p:nvSpPr>
        <p:spPr>
          <a:xfrm>
            <a:off x="371094" y="2718054"/>
            <a:ext cx="3438906" cy="3207258"/>
          </a:xfrm>
        </p:spPr>
        <p:txBody>
          <a:bodyPr anchor="t">
            <a:normAutofit fontScale="92500" lnSpcReduction="10000"/>
          </a:bodyPr>
          <a:lstStyle/>
          <a:p>
            <a:pPr>
              <a:lnSpc>
                <a:spcPct val="100000"/>
              </a:lnSpc>
              <a:buFont typeface="Wingdings" pitchFamily="2" charset="2"/>
              <a:buChar char="v"/>
            </a:pPr>
            <a:r>
              <a:rPr lang="en-US" sz="1700" dirty="0">
                <a:latin typeface="Avenir Book" panose="02000503020000020003" pitchFamily="2" charset="0"/>
              </a:rPr>
              <a:t>Data</a:t>
            </a:r>
            <a:r>
              <a:rPr lang="zh-CN" altLang="en-US" sz="1700" dirty="0">
                <a:latin typeface="Avenir Book" panose="02000503020000020003" pitchFamily="2" charset="0"/>
              </a:rPr>
              <a:t> </a:t>
            </a:r>
            <a:r>
              <a:rPr lang="en-US" altLang="zh-CN" sz="1700" dirty="0">
                <a:latin typeface="Avenir Book" panose="02000503020000020003" pitchFamily="2" charset="0"/>
              </a:rPr>
              <a:t>Source</a:t>
            </a:r>
          </a:p>
          <a:p>
            <a:pPr>
              <a:lnSpc>
                <a:spcPct val="100000"/>
              </a:lnSpc>
              <a:buFont typeface="Wingdings" pitchFamily="2" charset="2"/>
              <a:buChar char="v"/>
            </a:pPr>
            <a:r>
              <a:rPr lang="en-US" altLang="zh-CN" sz="1700" dirty="0">
                <a:latin typeface="Avenir Book" panose="02000503020000020003" pitchFamily="2" charset="0"/>
              </a:rPr>
              <a:t>Data</a:t>
            </a:r>
            <a:r>
              <a:rPr lang="zh-CN" altLang="en-US" sz="1700" dirty="0">
                <a:latin typeface="Avenir Book" panose="02000503020000020003" pitchFamily="2" charset="0"/>
              </a:rPr>
              <a:t> </a:t>
            </a:r>
            <a:r>
              <a:rPr lang="en-US" altLang="zh-CN" sz="1700" dirty="0">
                <a:latin typeface="Avenir Book" panose="02000503020000020003" pitchFamily="2" charset="0"/>
              </a:rPr>
              <a:t>Preprocessing</a:t>
            </a:r>
          </a:p>
          <a:p>
            <a:pPr>
              <a:lnSpc>
                <a:spcPct val="100000"/>
              </a:lnSpc>
              <a:buFont typeface="Wingdings" pitchFamily="2" charset="2"/>
              <a:buChar char="v"/>
            </a:pPr>
            <a:r>
              <a:rPr lang="en-US" altLang="zh-CN" sz="1700" dirty="0">
                <a:latin typeface="Avenir Book" panose="02000503020000020003" pitchFamily="2" charset="0"/>
              </a:rPr>
              <a:t>Programming</a:t>
            </a:r>
            <a:r>
              <a:rPr lang="zh-CN" altLang="en-US" sz="1700" dirty="0">
                <a:latin typeface="Avenir Book" panose="02000503020000020003" pitchFamily="2" charset="0"/>
              </a:rPr>
              <a:t> </a:t>
            </a:r>
            <a:r>
              <a:rPr lang="en-US" altLang="zh-CN" sz="1700" dirty="0">
                <a:latin typeface="Avenir Book" panose="02000503020000020003" pitchFamily="2" charset="0"/>
              </a:rPr>
              <a:t>Introduction</a:t>
            </a:r>
          </a:p>
          <a:p>
            <a:pPr>
              <a:lnSpc>
                <a:spcPct val="100000"/>
              </a:lnSpc>
              <a:buFont typeface="Wingdings" pitchFamily="2" charset="2"/>
              <a:buChar char="v"/>
            </a:pPr>
            <a:r>
              <a:rPr lang="en-US" altLang="zh-CN" sz="1700" dirty="0">
                <a:latin typeface="Avenir Book" panose="02000503020000020003" pitchFamily="2" charset="0"/>
              </a:rPr>
              <a:t>Analysis by Category</a:t>
            </a:r>
            <a:endParaRPr lang="en-US" sz="1700" dirty="0">
              <a:latin typeface="Avenir Book" panose="02000503020000020003" pitchFamily="2" charset="0"/>
            </a:endParaRPr>
          </a:p>
          <a:p>
            <a:pPr lvl="1">
              <a:lnSpc>
                <a:spcPct val="100000"/>
              </a:lnSpc>
              <a:buFont typeface="Wingdings" pitchFamily="2" charset="2"/>
              <a:buChar char="v"/>
            </a:pPr>
            <a:r>
              <a:rPr lang="en-US" altLang="zh-CN" sz="1700" dirty="0">
                <a:latin typeface="Avenir Book" panose="02000503020000020003" pitchFamily="2" charset="0"/>
              </a:rPr>
              <a:t>Overview</a:t>
            </a:r>
          </a:p>
          <a:p>
            <a:pPr lvl="1">
              <a:lnSpc>
                <a:spcPct val="100000"/>
              </a:lnSpc>
              <a:buFont typeface="Wingdings" pitchFamily="2" charset="2"/>
              <a:buChar char="v"/>
            </a:pPr>
            <a:r>
              <a:rPr lang="en-US" altLang="zh-CN" sz="1700" dirty="0">
                <a:latin typeface="Avenir Book" panose="02000503020000020003" pitchFamily="2" charset="0"/>
              </a:rPr>
              <a:t>Education</a:t>
            </a:r>
            <a:r>
              <a:rPr lang="zh-CN" altLang="en-US" sz="1700" dirty="0">
                <a:latin typeface="Avenir Book" panose="02000503020000020003" pitchFamily="2" charset="0"/>
              </a:rPr>
              <a:t> </a:t>
            </a:r>
            <a:r>
              <a:rPr lang="en-US" altLang="zh-CN" sz="1700" dirty="0">
                <a:latin typeface="Avenir Book" panose="02000503020000020003" pitchFamily="2" charset="0"/>
              </a:rPr>
              <a:t>Expenditure</a:t>
            </a:r>
          </a:p>
          <a:p>
            <a:pPr lvl="1">
              <a:lnSpc>
                <a:spcPct val="100000"/>
              </a:lnSpc>
              <a:buFont typeface="Wingdings" pitchFamily="2" charset="2"/>
              <a:buChar char="v"/>
            </a:pPr>
            <a:r>
              <a:rPr lang="en-US" altLang="zh-CN" sz="1700" dirty="0">
                <a:latin typeface="Avenir Book" panose="02000503020000020003" pitchFamily="2" charset="0"/>
              </a:rPr>
              <a:t>Healthcare</a:t>
            </a:r>
            <a:r>
              <a:rPr lang="zh-CN" altLang="en-US" sz="1700" dirty="0">
                <a:latin typeface="Avenir Book" panose="02000503020000020003" pitchFamily="2" charset="0"/>
              </a:rPr>
              <a:t> </a:t>
            </a:r>
            <a:r>
              <a:rPr lang="en-US" altLang="zh-CN" sz="1700" dirty="0">
                <a:latin typeface="Avenir Book" panose="02000503020000020003" pitchFamily="2" charset="0"/>
              </a:rPr>
              <a:t>Expenditure</a:t>
            </a:r>
          </a:p>
          <a:p>
            <a:pPr lvl="1">
              <a:lnSpc>
                <a:spcPct val="100000"/>
              </a:lnSpc>
              <a:buFont typeface="Wingdings" pitchFamily="2" charset="2"/>
              <a:buChar char="v"/>
            </a:pPr>
            <a:r>
              <a:rPr lang="en-US" altLang="zh-CN" sz="1700" dirty="0">
                <a:latin typeface="Avenir Book" panose="02000503020000020003" pitchFamily="2" charset="0"/>
              </a:rPr>
              <a:t>Military</a:t>
            </a:r>
            <a:r>
              <a:rPr lang="zh-CN" altLang="en-US" sz="1700" dirty="0">
                <a:latin typeface="Avenir Book" panose="02000503020000020003" pitchFamily="2" charset="0"/>
              </a:rPr>
              <a:t> </a:t>
            </a:r>
            <a:r>
              <a:rPr lang="en-US" altLang="zh-CN" sz="1700" dirty="0">
                <a:latin typeface="Avenir Book" panose="02000503020000020003" pitchFamily="2" charset="0"/>
              </a:rPr>
              <a:t>Expenditure</a:t>
            </a:r>
          </a:p>
          <a:p>
            <a:pPr lvl="1">
              <a:lnSpc>
                <a:spcPct val="100000"/>
              </a:lnSpc>
              <a:buFont typeface="Wingdings" pitchFamily="2" charset="2"/>
              <a:buChar char="v"/>
            </a:pPr>
            <a:r>
              <a:rPr lang="en-US" altLang="zh-CN" sz="1700" dirty="0">
                <a:latin typeface="Avenir Book" panose="02000503020000020003" pitchFamily="2" charset="0"/>
              </a:rPr>
              <a:t>GDP</a:t>
            </a:r>
            <a:r>
              <a:rPr lang="zh-CN" altLang="en-US" sz="1700" dirty="0">
                <a:latin typeface="Avenir Book" panose="02000503020000020003" pitchFamily="2" charset="0"/>
              </a:rPr>
              <a:t> </a:t>
            </a:r>
            <a:r>
              <a:rPr lang="en-US" altLang="zh-CN" sz="1700" dirty="0">
                <a:latin typeface="Avenir Book" panose="02000503020000020003" pitchFamily="2" charset="0"/>
              </a:rPr>
              <a:t>Impact</a:t>
            </a:r>
          </a:p>
          <a:p>
            <a:pPr>
              <a:lnSpc>
                <a:spcPct val="100000"/>
              </a:lnSpc>
              <a:buFont typeface="Wingdings" pitchFamily="2" charset="2"/>
              <a:buChar char="v"/>
            </a:pPr>
            <a:r>
              <a:rPr lang="en-US" altLang="zh-CN" sz="1700" dirty="0">
                <a:latin typeface="Avenir Book" panose="02000503020000020003" pitchFamily="2" charset="0"/>
              </a:rPr>
              <a:t>Conclusion</a:t>
            </a:r>
          </a:p>
        </p:txBody>
      </p:sp>
    </p:spTree>
    <p:extLst>
      <p:ext uri="{BB962C8B-B14F-4D97-AF65-F5344CB8AC3E}">
        <p14:creationId xmlns:p14="http://schemas.microsoft.com/office/powerpoint/2010/main" val="421735235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A761-EDF0-A340-87A9-E28939D43A73}"/>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9C66F8EE-1E29-8C47-BAFE-2C78F96A2A5B}"/>
              </a:ext>
            </a:extLst>
          </p:cNvPr>
          <p:cNvSpPr>
            <a:spLocks noGrp="1"/>
          </p:cNvSpPr>
          <p:nvPr>
            <p:ph idx="1"/>
          </p:nvPr>
        </p:nvSpPr>
        <p:spPr>
          <a:xfrm>
            <a:off x="1115568" y="2478024"/>
            <a:ext cx="10168128" cy="4009040"/>
          </a:xfrm>
        </p:spPr>
        <p:txBody>
          <a:bodyPr>
            <a:noAutofit/>
          </a:bodyPr>
          <a:lstStyle/>
          <a:p>
            <a:pPr marL="514350" indent="-514350">
              <a:buFont typeface="+mj-lt"/>
              <a:buAutoNum type="arabicPeriod"/>
            </a:pPr>
            <a:r>
              <a:rPr lang="en-US" sz="1900" dirty="0"/>
              <a:t>The expenditure of Healthcare takes the largest part of all the three</a:t>
            </a:r>
            <a:r>
              <a:rPr lang="zh-CN" altLang="en-US" sz="1900" dirty="0"/>
              <a:t> </a:t>
            </a:r>
            <a:r>
              <a:rPr lang="en-US" altLang="zh-CN" sz="1900" dirty="0"/>
              <a:t>categories</a:t>
            </a:r>
            <a:r>
              <a:rPr lang="en-US" sz="1900" dirty="0"/>
              <a:t>.</a:t>
            </a:r>
          </a:p>
          <a:p>
            <a:pPr marL="514350" indent="-514350">
              <a:buFont typeface="+mj-lt"/>
              <a:buAutoNum type="arabicPeriod"/>
            </a:pPr>
            <a:r>
              <a:rPr lang="en-US" sz="1900" dirty="0"/>
              <a:t>All three expenditures have a high correlation with GDP, and the correlation between education and GDP is the highest.</a:t>
            </a:r>
          </a:p>
          <a:p>
            <a:pPr marL="514350" indent="-514350">
              <a:buFont typeface="+mj-lt"/>
              <a:buAutoNum type="arabicPeriod"/>
            </a:pPr>
            <a:r>
              <a:rPr lang="en-US" sz="1900" dirty="0"/>
              <a:t>The United States is always the top spenders because of its absolute advantage in GDP.</a:t>
            </a:r>
          </a:p>
          <a:p>
            <a:pPr marL="514350" indent="-514350">
              <a:buFont typeface="+mj-lt"/>
              <a:buAutoNum type="arabicPeriod"/>
            </a:pPr>
            <a:r>
              <a:rPr lang="en-US" sz="1900" dirty="0"/>
              <a:t>China has seen the biggest growth in expenditure and GDP in recent years.</a:t>
            </a:r>
          </a:p>
          <a:p>
            <a:pPr marL="514350" indent="-514350">
              <a:buFont typeface="+mj-lt"/>
              <a:buAutoNum type="arabicPeriod"/>
            </a:pPr>
            <a:r>
              <a:rPr lang="en-US" sz="1900" dirty="0"/>
              <a:t>China's individual spending on education is outstanding, which is probably the main reason for its fast GDP growth. The relationship between education and GDP bears this out.</a:t>
            </a:r>
          </a:p>
          <a:p>
            <a:pPr marL="514350" indent="-514350">
              <a:buFont typeface="+mj-lt"/>
              <a:buAutoNum type="arabicPeriod"/>
            </a:pPr>
            <a:r>
              <a:rPr lang="en-US" sz="1900" dirty="0"/>
              <a:t>World GDP will slow down in the future.</a:t>
            </a:r>
          </a:p>
        </p:txBody>
      </p:sp>
    </p:spTree>
    <p:extLst>
      <p:ext uri="{BB962C8B-B14F-4D97-AF65-F5344CB8AC3E}">
        <p14:creationId xmlns:p14="http://schemas.microsoft.com/office/powerpoint/2010/main" val="302932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7823-3E19-074B-AC5D-71E54E769E61}"/>
              </a:ext>
            </a:extLst>
          </p:cNvPr>
          <p:cNvSpPr>
            <a:spLocks noGrp="1"/>
          </p:cNvSpPr>
          <p:nvPr>
            <p:ph type="title"/>
          </p:nvPr>
        </p:nvSpPr>
        <p:spPr/>
        <p:txBody>
          <a:bodyPr/>
          <a:lstStyle/>
          <a:p>
            <a:r>
              <a:rPr lang="en-US" altLang="zh-CN" dirty="0"/>
              <a:t>References</a:t>
            </a:r>
            <a:endParaRPr lang="en-US" dirty="0"/>
          </a:p>
        </p:txBody>
      </p:sp>
      <p:sp>
        <p:nvSpPr>
          <p:cNvPr id="3" name="Content Placeholder 2">
            <a:extLst>
              <a:ext uri="{FF2B5EF4-FFF2-40B4-BE49-F238E27FC236}">
                <a16:creationId xmlns:a16="http://schemas.microsoft.com/office/drawing/2014/main" id="{74834433-E517-5847-BE92-3DCA44A0FBA3}"/>
              </a:ext>
            </a:extLst>
          </p:cNvPr>
          <p:cNvSpPr>
            <a:spLocks noGrp="1"/>
          </p:cNvSpPr>
          <p:nvPr>
            <p:ph idx="1"/>
          </p:nvPr>
        </p:nvSpPr>
        <p:spPr>
          <a:xfrm>
            <a:off x="1011936" y="2615184"/>
            <a:ext cx="10168128" cy="3694176"/>
          </a:xfrm>
        </p:spPr>
        <p:txBody>
          <a:bodyPr>
            <a:normAutofit/>
          </a:bodyPr>
          <a:lstStyle/>
          <a:p>
            <a:r>
              <a:rPr lang="en-US" dirty="0"/>
              <a:t>World Bank Group</a:t>
            </a:r>
            <a:r>
              <a:rPr lang="en-US" altLang="zh-CN" dirty="0"/>
              <a:t>:</a:t>
            </a:r>
            <a:r>
              <a:rPr lang="zh-CN" altLang="en-US" dirty="0"/>
              <a:t> </a:t>
            </a:r>
            <a:r>
              <a:rPr lang="en-US" dirty="0">
                <a:hlinkClick r:id="rId2"/>
              </a:rPr>
              <a:t>worldbank.org</a:t>
            </a:r>
            <a:endParaRPr lang="en-US" dirty="0"/>
          </a:p>
          <a:p>
            <a:r>
              <a:rPr lang="en-US" dirty="0"/>
              <a:t>Google Charts</a:t>
            </a:r>
            <a:r>
              <a:rPr lang="en-US" altLang="zh-CN" dirty="0"/>
              <a:t>:</a:t>
            </a:r>
            <a:r>
              <a:rPr lang="zh-CN" altLang="en-US" dirty="0"/>
              <a:t> </a:t>
            </a:r>
            <a:r>
              <a:rPr lang="en-US" dirty="0">
                <a:hlinkClick r:id="rId3"/>
              </a:rPr>
              <a:t>developers.google.com/chart</a:t>
            </a:r>
            <a:endParaRPr lang="en-US" dirty="0"/>
          </a:p>
          <a:p>
            <a:r>
              <a:rPr lang="en-US" dirty="0"/>
              <a:t>Medium</a:t>
            </a:r>
            <a:r>
              <a:rPr lang="en-US" altLang="zh-CN" dirty="0"/>
              <a:t>:</a:t>
            </a:r>
            <a:r>
              <a:rPr lang="zh-CN" altLang="en-US" dirty="0"/>
              <a:t> </a:t>
            </a:r>
            <a:r>
              <a:rPr lang="en-US" dirty="0">
                <a:hlinkClick r:id="rId4"/>
              </a:rPr>
              <a:t>medium.com</a:t>
            </a:r>
            <a:endParaRPr lang="en-US" dirty="0"/>
          </a:p>
          <a:p>
            <a:r>
              <a:rPr lang="en-US" dirty="0" err="1"/>
              <a:t>Flaticon</a:t>
            </a:r>
            <a:r>
              <a:rPr lang="en-US" altLang="zh-CN" dirty="0"/>
              <a:t>:</a:t>
            </a:r>
            <a:r>
              <a:rPr lang="zh-CN" altLang="en-US" dirty="0"/>
              <a:t> </a:t>
            </a:r>
            <a:r>
              <a:rPr lang="en-US" dirty="0">
                <a:hlinkClick r:id="rId5"/>
              </a:rPr>
              <a:t>flaticon.com</a:t>
            </a:r>
            <a:r>
              <a:rPr lang="zh-CN" altLang="en-US" dirty="0"/>
              <a:t> </a:t>
            </a:r>
            <a:endParaRPr lang="en-US" altLang="zh-CN" dirty="0"/>
          </a:p>
          <a:p>
            <a:r>
              <a:rPr lang="en-US" altLang="zh-CN" dirty="0"/>
              <a:t>Google</a:t>
            </a:r>
            <a:r>
              <a:rPr lang="zh-CN" altLang="en-US" dirty="0"/>
              <a:t> </a:t>
            </a:r>
            <a:r>
              <a:rPr lang="en-US" altLang="zh-CN" dirty="0"/>
              <a:t>Developer:</a:t>
            </a:r>
            <a:r>
              <a:rPr lang="zh-CN" altLang="en-US" dirty="0"/>
              <a:t> </a:t>
            </a:r>
            <a:r>
              <a:rPr lang="en-US" dirty="0">
                <a:hlinkClick r:id="rId6"/>
              </a:rPr>
              <a:t>developers.google.com</a:t>
            </a:r>
            <a:endParaRPr lang="en-US" dirty="0"/>
          </a:p>
          <a:p>
            <a:r>
              <a:rPr lang="en-US" altLang="zh-CN" dirty="0"/>
              <a:t>W3School:</a:t>
            </a:r>
            <a:r>
              <a:rPr lang="zh-CN" altLang="en-US" dirty="0"/>
              <a:t> </a:t>
            </a:r>
            <a:r>
              <a:rPr lang="en-US" dirty="0">
                <a:hlinkClick r:id="rId7"/>
              </a:rPr>
              <a:t>w3schools.com/</a:t>
            </a:r>
            <a:endParaRPr lang="en-US" dirty="0"/>
          </a:p>
          <a:p>
            <a:endParaRPr lang="en-US" dirty="0"/>
          </a:p>
        </p:txBody>
      </p:sp>
    </p:spTree>
    <p:extLst>
      <p:ext uri="{BB962C8B-B14F-4D97-AF65-F5344CB8AC3E}">
        <p14:creationId xmlns:p14="http://schemas.microsoft.com/office/powerpoint/2010/main" val="2754237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in a field&#10;&#10;Description automatically generated">
            <a:extLst>
              <a:ext uri="{FF2B5EF4-FFF2-40B4-BE49-F238E27FC236}">
                <a16:creationId xmlns:a16="http://schemas.microsoft.com/office/drawing/2014/main" id="{A1A7C580-89AA-1849-84CA-9F22F63C3741}"/>
              </a:ext>
            </a:extLst>
          </p:cNvPr>
          <p:cNvPicPr>
            <a:picLocks noGrp="1" noChangeAspect="1"/>
          </p:cNvPicPr>
          <p:nvPr>
            <p:ph idx="1"/>
          </p:nvPr>
        </p:nvPicPr>
        <p:blipFill rotWithShape="1">
          <a:blip r:embed="rId3"/>
          <a:srcRect t="9091" r="13535" b="-1"/>
          <a:stretch/>
        </p:blipFill>
        <p:spPr>
          <a:xfrm>
            <a:off x="20"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8F0934-5FAF-F74D-B480-68FD3738FF7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altLang="zh-CN" sz="6600"/>
              <a:t>Thanks for watching</a:t>
            </a:r>
            <a:endParaRPr lang="en-US" sz="6600"/>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48014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55B-3DB6-9742-B83F-6644D8AD0A44}"/>
              </a:ext>
            </a:extLst>
          </p:cNvPr>
          <p:cNvSpPr>
            <a:spLocks noGrp="1"/>
          </p:cNvSpPr>
          <p:nvPr>
            <p:ph type="title"/>
          </p:nvPr>
        </p:nvSpPr>
        <p:spPr/>
        <p:txBody>
          <a:bodyPr/>
          <a:lstStyle/>
          <a:p>
            <a:r>
              <a:rPr lang="en-US" altLang="zh-CN" dirty="0"/>
              <a:t>Publish</a:t>
            </a:r>
            <a:r>
              <a:rPr lang="zh-CN" altLang="en-US" dirty="0"/>
              <a:t> </a:t>
            </a:r>
            <a:r>
              <a:rPr lang="en-US" altLang="zh-CN" dirty="0"/>
              <a:t>Links</a:t>
            </a:r>
            <a:endParaRPr lang="en-US" dirty="0"/>
          </a:p>
        </p:txBody>
      </p:sp>
      <p:sp>
        <p:nvSpPr>
          <p:cNvPr id="3" name="Content Placeholder 2">
            <a:extLst>
              <a:ext uri="{FF2B5EF4-FFF2-40B4-BE49-F238E27FC236}">
                <a16:creationId xmlns:a16="http://schemas.microsoft.com/office/drawing/2014/main" id="{7BF24396-08DE-3B45-8B4E-096AB08579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26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A3F3-9852-4642-B72F-15A0DEA84923}"/>
              </a:ext>
            </a:extLst>
          </p:cNvPr>
          <p:cNvSpPr>
            <a:spLocks noGrp="1"/>
          </p:cNvSpPr>
          <p:nvPr>
            <p:ph type="title"/>
          </p:nvPr>
        </p:nvSpPr>
        <p:spPr/>
        <p:txBody>
          <a:bodyPr/>
          <a:lstStyle/>
          <a:p>
            <a:r>
              <a:rPr lang="en-US" dirty="0"/>
              <a:t>Data</a:t>
            </a:r>
            <a:r>
              <a:rPr lang="zh-CN" altLang="en-US" dirty="0"/>
              <a:t> </a:t>
            </a:r>
            <a:r>
              <a:rPr lang="en-US" altLang="zh-CN" dirty="0"/>
              <a:t>Description</a:t>
            </a:r>
            <a:endParaRPr lang="en-US" dirty="0"/>
          </a:p>
        </p:txBody>
      </p:sp>
      <p:sp>
        <p:nvSpPr>
          <p:cNvPr id="3" name="Content Placeholder 2">
            <a:extLst>
              <a:ext uri="{FF2B5EF4-FFF2-40B4-BE49-F238E27FC236}">
                <a16:creationId xmlns:a16="http://schemas.microsoft.com/office/drawing/2014/main" id="{ACB44E63-1AFF-7948-9FA1-E15D0FFB18E7}"/>
              </a:ext>
            </a:extLst>
          </p:cNvPr>
          <p:cNvSpPr>
            <a:spLocks noGrp="1"/>
          </p:cNvSpPr>
          <p:nvPr>
            <p:ph idx="1"/>
          </p:nvPr>
        </p:nvSpPr>
        <p:spPr>
          <a:xfrm>
            <a:off x="1115568" y="2287524"/>
            <a:ext cx="10168128" cy="4021836"/>
          </a:xfrm>
          <a:solidFill>
            <a:schemeClr val="bg1"/>
          </a:solidFill>
          <a:ln>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p:spPr>
        <p:txBody>
          <a:bodyPr>
            <a:noAutofit/>
          </a:bodyPr>
          <a:lstStyle/>
          <a:p>
            <a:pPr>
              <a:buFont typeface="Wingdings" pitchFamily="2" charset="2"/>
              <a:buChar char="v"/>
            </a:pPr>
            <a:r>
              <a:rPr lang="en-US" sz="2400" dirty="0">
                <a:latin typeface="Avenir Book" panose="02000503020000020003" pitchFamily="2" charset="0"/>
              </a:rPr>
              <a:t>Data</a:t>
            </a:r>
            <a:r>
              <a:rPr lang="zh-CN" altLang="en-US" sz="2400" dirty="0">
                <a:latin typeface="Avenir Book" panose="02000503020000020003" pitchFamily="2" charset="0"/>
              </a:rPr>
              <a:t> </a:t>
            </a:r>
            <a:r>
              <a:rPr lang="en-US" altLang="zh-CN" sz="2400" dirty="0">
                <a:latin typeface="Avenir Book" panose="02000503020000020003" pitchFamily="2" charset="0"/>
              </a:rPr>
              <a:t>Source:</a:t>
            </a:r>
          </a:p>
          <a:p>
            <a:pPr marL="0" indent="0">
              <a:buNone/>
            </a:pPr>
            <a:r>
              <a:rPr lang="en-US" altLang="zh-CN" sz="2400" dirty="0">
                <a:latin typeface="Avenir Book" panose="02000503020000020003" pitchFamily="2" charset="0"/>
              </a:rPr>
              <a:t>	</a:t>
            </a:r>
            <a:r>
              <a:rPr lang="en-US" altLang="zh-CN" sz="2000" dirty="0">
                <a:latin typeface="Avenir Book" panose="02000503020000020003" pitchFamily="2" charset="0"/>
              </a:rPr>
              <a:t>World</a:t>
            </a:r>
            <a:r>
              <a:rPr lang="zh-CN" altLang="en-US" sz="2000" dirty="0">
                <a:latin typeface="Avenir Book" panose="02000503020000020003" pitchFamily="2" charset="0"/>
              </a:rPr>
              <a:t> </a:t>
            </a:r>
            <a:r>
              <a:rPr lang="en-US" altLang="zh-CN" sz="2000" dirty="0">
                <a:latin typeface="Avenir Book" panose="02000503020000020003" pitchFamily="2" charset="0"/>
              </a:rPr>
              <a:t>Bank:</a:t>
            </a:r>
            <a:r>
              <a:rPr lang="zh-CN" altLang="en-US" sz="2000" dirty="0">
                <a:latin typeface="Avenir Book" panose="02000503020000020003" pitchFamily="2" charset="0"/>
              </a:rPr>
              <a:t> </a:t>
            </a:r>
            <a:r>
              <a:rPr lang="en-US" sz="2000" dirty="0">
                <a:latin typeface="Avenir Book" panose="02000503020000020003" pitchFamily="2" charset="0"/>
                <a:hlinkClick r:id="rId2"/>
              </a:rPr>
              <a:t>https://data.worldbank.org/</a:t>
            </a:r>
            <a:endParaRPr lang="en-US" sz="2000" dirty="0">
              <a:latin typeface="Avenir Book" panose="02000503020000020003" pitchFamily="2" charset="0"/>
            </a:endParaRPr>
          </a:p>
          <a:p>
            <a:pPr>
              <a:buFont typeface="Wingdings" pitchFamily="2" charset="2"/>
              <a:buChar char="v"/>
            </a:pPr>
            <a:r>
              <a:rPr lang="en-US" altLang="zh-CN" sz="2400" dirty="0">
                <a:latin typeface="Avenir Book" panose="02000503020000020003" pitchFamily="2" charset="0"/>
              </a:rPr>
              <a:t>Research</a:t>
            </a:r>
            <a:r>
              <a:rPr lang="zh-CN" altLang="en-US" sz="2400" dirty="0">
                <a:latin typeface="Avenir Book" panose="02000503020000020003" pitchFamily="2" charset="0"/>
              </a:rPr>
              <a:t> </a:t>
            </a:r>
            <a:r>
              <a:rPr lang="en-US" altLang="zh-CN" sz="2400" dirty="0">
                <a:latin typeface="Avenir Book" panose="02000503020000020003" pitchFamily="2" charset="0"/>
              </a:rPr>
              <a:t>Catalogs:</a:t>
            </a:r>
          </a:p>
          <a:p>
            <a:pPr marL="0" indent="0">
              <a:buNone/>
            </a:pPr>
            <a:r>
              <a:rPr lang="en-US" sz="2400" dirty="0">
                <a:latin typeface="Avenir Book" panose="02000503020000020003" pitchFamily="2" charset="0"/>
              </a:rPr>
              <a:t>	</a:t>
            </a:r>
            <a:r>
              <a:rPr lang="en-US" sz="2000" dirty="0">
                <a:latin typeface="Avenir Book" panose="02000503020000020003" pitchFamily="2" charset="0"/>
              </a:rPr>
              <a:t>GDP</a:t>
            </a:r>
            <a:r>
              <a:rPr lang="en-US" altLang="zh-CN" sz="2000" dirty="0">
                <a:latin typeface="Avenir Book" panose="02000503020000020003" pitchFamily="2" charset="0"/>
              </a:rPr>
              <a:t>;</a:t>
            </a:r>
            <a:r>
              <a:rPr lang="zh-CN" altLang="en-US" sz="2000" dirty="0">
                <a:latin typeface="Avenir Book" panose="02000503020000020003" pitchFamily="2" charset="0"/>
              </a:rPr>
              <a:t> </a:t>
            </a:r>
            <a:r>
              <a:rPr lang="en-US" sz="2000" dirty="0">
                <a:latin typeface="Avenir Book" panose="02000503020000020003" pitchFamily="2" charset="0"/>
              </a:rPr>
              <a:t>Population</a:t>
            </a:r>
            <a:r>
              <a:rPr lang="en-US" altLang="zh-CN" sz="2000" dirty="0">
                <a:latin typeface="Avenir Book" panose="02000503020000020003" pitchFamily="2" charset="0"/>
              </a:rPr>
              <a:t>;</a:t>
            </a:r>
            <a:r>
              <a:rPr lang="zh-CN" altLang="en-US" sz="2000" dirty="0">
                <a:latin typeface="Avenir Book" panose="02000503020000020003" pitchFamily="2" charset="0"/>
              </a:rPr>
              <a:t> </a:t>
            </a:r>
            <a:r>
              <a:rPr lang="en-US" sz="2000" dirty="0">
                <a:latin typeface="Avenir Book" panose="02000503020000020003" pitchFamily="2" charset="0"/>
              </a:rPr>
              <a:t>Education</a:t>
            </a:r>
            <a:r>
              <a:rPr lang="en-US" altLang="zh-CN" sz="2000" dirty="0">
                <a:latin typeface="Avenir Book" panose="02000503020000020003" pitchFamily="2" charset="0"/>
              </a:rPr>
              <a:t>;</a:t>
            </a:r>
            <a:r>
              <a:rPr lang="zh-CN" altLang="en-US" sz="2000" dirty="0">
                <a:latin typeface="Avenir Book" panose="02000503020000020003" pitchFamily="2" charset="0"/>
              </a:rPr>
              <a:t> </a:t>
            </a:r>
            <a:r>
              <a:rPr lang="en-US" sz="2000" dirty="0">
                <a:latin typeface="Avenir Book" panose="02000503020000020003" pitchFamily="2" charset="0"/>
              </a:rPr>
              <a:t>Healthcare</a:t>
            </a:r>
            <a:r>
              <a:rPr lang="en-US" altLang="zh-CN" sz="2000" dirty="0">
                <a:latin typeface="Avenir Book" panose="02000503020000020003" pitchFamily="2" charset="0"/>
              </a:rPr>
              <a:t>;</a:t>
            </a:r>
            <a:r>
              <a:rPr lang="zh-CN" altLang="en-US" sz="2000" dirty="0">
                <a:latin typeface="Avenir Book" panose="02000503020000020003" pitchFamily="2" charset="0"/>
              </a:rPr>
              <a:t> </a:t>
            </a:r>
            <a:r>
              <a:rPr lang="en-US" sz="2000" dirty="0">
                <a:latin typeface="Avenir Book" panose="02000503020000020003" pitchFamily="2" charset="0"/>
              </a:rPr>
              <a:t>Military</a:t>
            </a:r>
          </a:p>
          <a:p>
            <a:pPr>
              <a:buFont typeface="Wingdings" pitchFamily="2" charset="2"/>
              <a:buChar char="v"/>
            </a:pPr>
            <a:r>
              <a:rPr lang="en-US" altLang="zh-CN" sz="2400" dirty="0">
                <a:latin typeface="Avenir Book" panose="02000503020000020003" pitchFamily="2" charset="0"/>
              </a:rPr>
              <a:t>Selected</a:t>
            </a:r>
            <a:r>
              <a:rPr lang="zh-CN" altLang="en-US" sz="2400" dirty="0">
                <a:latin typeface="Avenir Book" panose="02000503020000020003" pitchFamily="2" charset="0"/>
              </a:rPr>
              <a:t> </a:t>
            </a:r>
            <a:r>
              <a:rPr lang="en-US" altLang="zh-CN" sz="2400" dirty="0">
                <a:latin typeface="Avenir Book" panose="02000503020000020003" pitchFamily="2" charset="0"/>
              </a:rPr>
              <a:t>Countries:</a:t>
            </a:r>
          </a:p>
          <a:p>
            <a:pPr marL="0" indent="0">
              <a:buNone/>
            </a:pPr>
            <a:r>
              <a:rPr lang="en-US" sz="1800" dirty="0">
                <a:latin typeface="Avenir Book" panose="02000503020000020003" pitchFamily="2" charset="0"/>
              </a:rPr>
              <a:t>	</a:t>
            </a:r>
            <a:r>
              <a:rPr lang="en-US" sz="2000" dirty="0">
                <a:latin typeface="Avenir Book" panose="02000503020000020003" pitchFamily="2" charset="0"/>
              </a:rPr>
              <a:t>USA, UK, France, Canada, Japan, China, India, Mexico, Australia, South Korea</a:t>
            </a:r>
          </a:p>
          <a:p>
            <a:pPr>
              <a:buFont typeface="Wingdings" pitchFamily="2" charset="2"/>
              <a:buChar char="v"/>
            </a:pPr>
            <a:r>
              <a:rPr lang="en-US" sz="2400" dirty="0">
                <a:latin typeface="Avenir Book" panose="02000503020000020003" pitchFamily="2" charset="0"/>
              </a:rPr>
              <a:t>Selected</a:t>
            </a:r>
            <a:r>
              <a:rPr lang="zh-CN" altLang="en-US" sz="2400" dirty="0">
                <a:latin typeface="Avenir Book" panose="02000503020000020003" pitchFamily="2" charset="0"/>
              </a:rPr>
              <a:t> </a:t>
            </a:r>
            <a:r>
              <a:rPr lang="en-US" altLang="zh-CN" sz="2400" dirty="0">
                <a:latin typeface="Avenir Book" panose="02000503020000020003" pitchFamily="2" charset="0"/>
              </a:rPr>
              <a:t>Years:</a:t>
            </a:r>
          </a:p>
          <a:p>
            <a:pPr marL="0" indent="0">
              <a:buNone/>
            </a:pPr>
            <a:r>
              <a:rPr lang="en-US" altLang="zh-CN" sz="1800" dirty="0">
                <a:latin typeface="Avenir Book" panose="02000503020000020003" pitchFamily="2" charset="0"/>
              </a:rPr>
              <a:t>	</a:t>
            </a:r>
            <a:r>
              <a:rPr lang="en-US" altLang="zh-CN" sz="2000" dirty="0">
                <a:latin typeface="Avenir Book" panose="02000503020000020003" pitchFamily="2" charset="0"/>
              </a:rPr>
              <a:t>2010</a:t>
            </a:r>
            <a:r>
              <a:rPr lang="zh-CN" altLang="en-US" sz="2000" dirty="0">
                <a:latin typeface="Avenir Book" panose="02000503020000020003" pitchFamily="2" charset="0"/>
              </a:rPr>
              <a:t> </a:t>
            </a:r>
            <a:r>
              <a:rPr lang="en-US" altLang="zh-CN" sz="2000" dirty="0">
                <a:latin typeface="Avenir Book" panose="02000503020000020003" pitchFamily="2" charset="0"/>
              </a:rPr>
              <a:t>–</a:t>
            </a:r>
            <a:r>
              <a:rPr lang="zh-CN" altLang="en-US" sz="2000" dirty="0">
                <a:latin typeface="Avenir Book" panose="02000503020000020003" pitchFamily="2" charset="0"/>
              </a:rPr>
              <a:t> </a:t>
            </a:r>
            <a:r>
              <a:rPr lang="en-US" altLang="zh-CN" sz="2000" dirty="0">
                <a:latin typeface="Avenir Book" panose="02000503020000020003" pitchFamily="2" charset="0"/>
              </a:rPr>
              <a:t>2016</a:t>
            </a:r>
          </a:p>
        </p:txBody>
      </p:sp>
      <p:pic>
        <p:nvPicPr>
          <p:cNvPr id="5" name="Picture 4" descr="A picture containing drawing&#10;&#10;Description automatically generated">
            <a:extLst>
              <a:ext uri="{FF2B5EF4-FFF2-40B4-BE49-F238E27FC236}">
                <a16:creationId xmlns:a16="http://schemas.microsoft.com/office/drawing/2014/main" id="{4397DB83-BAB8-F34F-BB55-EDA7B7CC3C0E}"/>
              </a:ext>
            </a:extLst>
          </p:cNvPr>
          <p:cNvPicPr>
            <a:picLocks noChangeAspect="1"/>
          </p:cNvPicPr>
          <p:nvPr/>
        </p:nvPicPr>
        <p:blipFill>
          <a:blip r:embed="rId3"/>
          <a:stretch>
            <a:fillRect/>
          </a:stretch>
        </p:blipFill>
        <p:spPr>
          <a:xfrm>
            <a:off x="7802880" y="2362200"/>
            <a:ext cx="3273552" cy="1833189"/>
          </a:xfrm>
          <a:prstGeom prst="rect">
            <a:avLst/>
          </a:prstGeom>
        </p:spPr>
      </p:pic>
    </p:spTree>
    <p:extLst>
      <p:ext uri="{BB962C8B-B14F-4D97-AF65-F5344CB8AC3E}">
        <p14:creationId xmlns:p14="http://schemas.microsoft.com/office/powerpoint/2010/main" val="293268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close up of a logo&#10;&#10;Description automatically generated">
            <a:extLst>
              <a:ext uri="{FF2B5EF4-FFF2-40B4-BE49-F238E27FC236}">
                <a16:creationId xmlns:a16="http://schemas.microsoft.com/office/drawing/2014/main" id="{A15C8D06-A8C4-AE48-9D93-BAF4A2369019}"/>
              </a:ext>
            </a:extLst>
          </p:cNvPr>
          <p:cNvPicPr>
            <a:picLocks noChangeAspect="1"/>
          </p:cNvPicPr>
          <p:nvPr/>
        </p:nvPicPr>
        <p:blipFill>
          <a:blip r:embed="rId3"/>
          <a:stretch>
            <a:fillRect/>
          </a:stretch>
        </p:blipFill>
        <p:spPr>
          <a:xfrm>
            <a:off x="0" y="0"/>
            <a:ext cx="12225573" cy="6858000"/>
          </a:xfrm>
          <a:prstGeom prst="rect">
            <a:avLst/>
          </a:prstGeom>
        </p:spPr>
      </p:pic>
      <p:sp>
        <p:nvSpPr>
          <p:cNvPr id="2" name="Title 1">
            <a:extLst>
              <a:ext uri="{FF2B5EF4-FFF2-40B4-BE49-F238E27FC236}">
                <a16:creationId xmlns:a16="http://schemas.microsoft.com/office/drawing/2014/main" id="{A7C3E258-5B08-A544-84F4-E5E499798039}"/>
              </a:ext>
            </a:extLst>
          </p:cNvPr>
          <p:cNvSpPr>
            <a:spLocks noGrp="1"/>
          </p:cNvSpPr>
          <p:nvPr>
            <p:ph type="title"/>
          </p:nvPr>
        </p:nvSpPr>
        <p:spPr>
          <a:xfrm>
            <a:off x="1115568" y="548640"/>
            <a:ext cx="10168128" cy="1179576"/>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altLang="zh-CN" dirty="0">
                <a:solidFill>
                  <a:schemeClr val="bg2"/>
                </a:solidFill>
              </a:rPr>
              <a:t>Data</a:t>
            </a:r>
            <a:r>
              <a:rPr lang="zh-CN" altLang="en-US" dirty="0">
                <a:solidFill>
                  <a:schemeClr val="bg2"/>
                </a:solidFill>
              </a:rPr>
              <a:t> </a:t>
            </a:r>
            <a:r>
              <a:rPr lang="en-US" altLang="zh-CN" dirty="0">
                <a:solidFill>
                  <a:schemeClr val="bg2"/>
                </a:solidFill>
              </a:rPr>
              <a:t>Preprocessing</a:t>
            </a:r>
            <a:endParaRPr lang="en-US" dirty="0">
              <a:solidFill>
                <a:schemeClr val="bg2"/>
              </a:solidFill>
            </a:endParaRPr>
          </a:p>
        </p:txBody>
      </p:sp>
      <p:sp>
        <p:nvSpPr>
          <p:cNvPr id="10" name="TextBox 9">
            <a:extLst>
              <a:ext uri="{FF2B5EF4-FFF2-40B4-BE49-F238E27FC236}">
                <a16:creationId xmlns:a16="http://schemas.microsoft.com/office/drawing/2014/main" id="{D9414089-AB9B-334D-B58E-D0377F77ED04}"/>
              </a:ext>
            </a:extLst>
          </p:cNvPr>
          <p:cNvSpPr txBox="1"/>
          <p:nvPr/>
        </p:nvSpPr>
        <p:spPr>
          <a:xfrm>
            <a:off x="1115568" y="1985703"/>
            <a:ext cx="9237300" cy="369332"/>
          </a:xfrm>
          <a:prstGeom prst="rect">
            <a:avLst/>
          </a:prstGeom>
          <a:noFill/>
        </p:spPr>
        <p:txBody>
          <a:bodyPr wrap="square" rtlCol="0">
            <a:spAutoFit/>
          </a:bodyPr>
          <a:lstStyle/>
          <a:p>
            <a:r>
              <a:rPr lang="en-US" dirty="0">
                <a:solidFill>
                  <a:schemeClr val="bg1">
                    <a:lumMod val="65000"/>
                  </a:schemeClr>
                </a:solidFill>
              </a:rPr>
              <a:t>Read data and filter the last ten years and selected countries.</a:t>
            </a:r>
          </a:p>
        </p:txBody>
      </p:sp>
      <p:pic>
        <p:nvPicPr>
          <p:cNvPr id="12" name="Picture 11" descr="A screen shot of a computer&#10;&#10;Description automatically generated">
            <a:extLst>
              <a:ext uri="{FF2B5EF4-FFF2-40B4-BE49-F238E27FC236}">
                <a16:creationId xmlns:a16="http://schemas.microsoft.com/office/drawing/2014/main" id="{840E3E4F-BEE6-9B4B-9953-6E56476F9780}"/>
              </a:ext>
            </a:extLst>
          </p:cNvPr>
          <p:cNvPicPr>
            <a:picLocks noChangeAspect="1"/>
          </p:cNvPicPr>
          <p:nvPr/>
        </p:nvPicPr>
        <p:blipFill>
          <a:blip r:embed="rId4"/>
          <a:stretch>
            <a:fillRect/>
          </a:stretch>
        </p:blipFill>
        <p:spPr>
          <a:xfrm>
            <a:off x="1115568" y="3867163"/>
            <a:ext cx="10185173" cy="2022193"/>
          </a:xfrm>
          <a:prstGeom prst="rect">
            <a:avLst/>
          </a:prstGeom>
        </p:spPr>
      </p:pic>
      <p:pic>
        <p:nvPicPr>
          <p:cNvPr id="14" name="Picture 13" descr="A picture containing screen, phone, sign&#10;&#10;Description automatically generated">
            <a:extLst>
              <a:ext uri="{FF2B5EF4-FFF2-40B4-BE49-F238E27FC236}">
                <a16:creationId xmlns:a16="http://schemas.microsoft.com/office/drawing/2014/main" id="{A9BD6615-25C7-8F4B-8555-6A6AB28B9915}"/>
              </a:ext>
            </a:extLst>
          </p:cNvPr>
          <p:cNvPicPr>
            <a:picLocks noChangeAspect="1"/>
          </p:cNvPicPr>
          <p:nvPr/>
        </p:nvPicPr>
        <p:blipFill>
          <a:blip r:embed="rId5"/>
          <a:stretch>
            <a:fillRect/>
          </a:stretch>
        </p:blipFill>
        <p:spPr>
          <a:xfrm>
            <a:off x="1115568" y="2386592"/>
            <a:ext cx="6997700" cy="1346200"/>
          </a:xfrm>
          <a:prstGeom prst="rect">
            <a:avLst/>
          </a:prstGeom>
        </p:spPr>
      </p:pic>
      <p:sp>
        <p:nvSpPr>
          <p:cNvPr id="15" name="TextBox 14">
            <a:extLst>
              <a:ext uri="{FF2B5EF4-FFF2-40B4-BE49-F238E27FC236}">
                <a16:creationId xmlns:a16="http://schemas.microsoft.com/office/drawing/2014/main" id="{C8ED9F50-0037-0742-8912-033C26728A23}"/>
              </a:ext>
            </a:extLst>
          </p:cNvPr>
          <p:cNvSpPr txBox="1"/>
          <p:nvPr/>
        </p:nvSpPr>
        <p:spPr>
          <a:xfrm>
            <a:off x="1115568" y="6124094"/>
            <a:ext cx="10185173" cy="369332"/>
          </a:xfrm>
          <a:prstGeom prst="rect">
            <a:avLst/>
          </a:prstGeom>
          <a:noFill/>
        </p:spPr>
        <p:txBody>
          <a:bodyPr wrap="square" rtlCol="0">
            <a:spAutoFit/>
          </a:bodyPr>
          <a:lstStyle/>
          <a:p>
            <a:r>
              <a:rPr lang="en-US" dirty="0">
                <a:solidFill>
                  <a:schemeClr val="bg1">
                    <a:lumMod val="65000"/>
                  </a:schemeClr>
                </a:solidFill>
              </a:rPr>
              <a:t>Obviously, there are many missing values in 2019. Then I check the data quality.</a:t>
            </a:r>
          </a:p>
        </p:txBody>
      </p:sp>
    </p:spTree>
    <p:extLst>
      <p:ext uri="{BB962C8B-B14F-4D97-AF65-F5344CB8AC3E}">
        <p14:creationId xmlns:p14="http://schemas.microsoft.com/office/powerpoint/2010/main" val="374204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close up of a logo&#10;&#10;Description automatically generated">
            <a:extLst>
              <a:ext uri="{FF2B5EF4-FFF2-40B4-BE49-F238E27FC236}">
                <a16:creationId xmlns:a16="http://schemas.microsoft.com/office/drawing/2014/main" id="{A15C8D06-A8C4-AE48-9D93-BAF4A2369019}"/>
              </a:ext>
            </a:extLst>
          </p:cNvPr>
          <p:cNvPicPr>
            <a:picLocks noChangeAspect="1"/>
          </p:cNvPicPr>
          <p:nvPr/>
        </p:nvPicPr>
        <p:blipFill>
          <a:blip r:embed="rId3"/>
          <a:stretch>
            <a:fillRect/>
          </a:stretch>
        </p:blipFill>
        <p:spPr>
          <a:xfrm>
            <a:off x="0" y="0"/>
            <a:ext cx="12225573" cy="6858000"/>
          </a:xfrm>
          <a:prstGeom prst="rect">
            <a:avLst/>
          </a:prstGeom>
        </p:spPr>
      </p:pic>
      <p:sp>
        <p:nvSpPr>
          <p:cNvPr id="2" name="Title 1">
            <a:extLst>
              <a:ext uri="{FF2B5EF4-FFF2-40B4-BE49-F238E27FC236}">
                <a16:creationId xmlns:a16="http://schemas.microsoft.com/office/drawing/2014/main" id="{A7C3E258-5B08-A544-84F4-E5E499798039}"/>
              </a:ext>
            </a:extLst>
          </p:cNvPr>
          <p:cNvSpPr>
            <a:spLocks noGrp="1"/>
          </p:cNvSpPr>
          <p:nvPr>
            <p:ph type="title"/>
          </p:nvPr>
        </p:nvSpPr>
        <p:spPr>
          <a:xfrm>
            <a:off x="1115568" y="548640"/>
            <a:ext cx="10168128" cy="1179576"/>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altLang="zh-CN" dirty="0">
                <a:solidFill>
                  <a:schemeClr val="bg2"/>
                </a:solidFill>
              </a:rPr>
              <a:t>Data</a:t>
            </a:r>
            <a:r>
              <a:rPr lang="zh-CN" altLang="en-US" dirty="0">
                <a:solidFill>
                  <a:schemeClr val="bg2"/>
                </a:solidFill>
              </a:rPr>
              <a:t> </a:t>
            </a:r>
            <a:r>
              <a:rPr lang="en-US" altLang="zh-CN" dirty="0">
                <a:solidFill>
                  <a:schemeClr val="bg2"/>
                </a:solidFill>
              </a:rPr>
              <a:t>Preprocessing</a:t>
            </a:r>
            <a:endParaRPr lang="en-US" dirty="0">
              <a:solidFill>
                <a:schemeClr val="bg2"/>
              </a:solidFill>
            </a:endParaRPr>
          </a:p>
        </p:txBody>
      </p:sp>
      <p:sp>
        <p:nvSpPr>
          <p:cNvPr id="10" name="TextBox 9">
            <a:extLst>
              <a:ext uri="{FF2B5EF4-FFF2-40B4-BE49-F238E27FC236}">
                <a16:creationId xmlns:a16="http://schemas.microsoft.com/office/drawing/2014/main" id="{D9414089-AB9B-334D-B58E-D0377F77ED04}"/>
              </a:ext>
            </a:extLst>
          </p:cNvPr>
          <p:cNvSpPr txBox="1"/>
          <p:nvPr/>
        </p:nvSpPr>
        <p:spPr>
          <a:xfrm>
            <a:off x="1115568" y="1985703"/>
            <a:ext cx="9237300" cy="369332"/>
          </a:xfrm>
          <a:prstGeom prst="rect">
            <a:avLst/>
          </a:prstGeom>
          <a:noFill/>
        </p:spPr>
        <p:txBody>
          <a:bodyPr wrap="square" rtlCol="0">
            <a:spAutoFit/>
          </a:bodyPr>
          <a:lstStyle/>
          <a:p>
            <a:r>
              <a:rPr lang="en-US" dirty="0">
                <a:solidFill>
                  <a:schemeClr val="bg1">
                    <a:lumMod val="65000"/>
                  </a:schemeClr>
                </a:solidFill>
              </a:rPr>
              <a:t>Check</a:t>
            </a:r>
            <a:r>
              <a:rPr lang="zh-CN" altLang="en-US" dirty="0">
                <a:solidFill>
                  <a:schemeClr val="bg1">
                    <a:lumMod val="65000"/>
                  </a:schemeClr>
                </a:solidFill>
              </a:rPr>
              <a:t> </a:t>
            </a:r>
            <a:r>
              <a:rPr lang="en-US" altLang="zh-CN" dirty="0">
                <a:solidFill>
                  <a:schemeClr val="bg1">
                    <a:lumMod val="65000"/>
                  </a:schemeClr>
                </a:solidFill>
              </a:rPr>
              <a:t>the</a:t>
            </a:r>
            <a:r>
              <a:rPr lang="zh-CN" altLang="en-US" dirty="0">
                <a:solidFill>
                  <a:schemeClr val="bg1">
                    <a:lumMod val="65000"/>
                  </a:schemeClr>
                </a:solidFill>
              </a:rPr>
              <a:t> </a:t>
            </a:r>
            <a:r>
              <a:rPr lang="en-US" altLang="zh-CN" dirty="0">
                <a:solidFill>
                  <a:schemeClr val="bg1">
                    <a:lumMod val="65000"/>
                  </a:schemeClr>
                </a:solidFill>
              </a:rPr>
              <a:t>duplication,</a:t>
            </a:r>
            <a:r>
              <a:rPr lang="zh-CN" altLang="en-US" dirty="0">
                <a:solidFill>
                  <a:schemeClr val="bg1">
                    <a:lumMod val="65000"/>
                  </a:schemeClr>
                </a:solidFill>
              </a:rPr>
              <a:t> </a:t>
            </a:r>
            <a:r>
              <a:rPr lang="en-US" altLang="zh-CN" dirty="0">
                <a:solidFill>
                  <a:schemeClr val="bg1">
                    <a:lumMod val="65000"/>
                  </a:schemeClr>
                </a:solidFill>
              </a:rPr>
              <a:t>missing</a:t>
            </a:r>
            <a:r>
              <a:rPr lang="zh-CN" altLang="en-US" dirty="0">
                <a:solidFill>
                  <a:schemeClr val="bg1">
                    <a:lumMod val="65000"/>
                  </a:schemeClr>
                </a:solidFill>
              </a:rPr>
              <a:t> </a:t>
            </a:r>
            <a:r>
              <a:rPr lang="en-US" altLang="zh-CN" dirty="0">
                <a:solidFill>
                  <a:schemeClr val="bg1">
                    <a:lumMod val="65000"/>
                  </a:schemeClr>
                </a:solidFill>
              </a:rPr>
              <a:t>values</a:t>
            </a:r>
            <a:r>
              <a:rPr lang="zh-CN" altLang="en-US" dirty="0">
                <a:solidFill>
                  <a:schemeClr val="bg1">
                    <a:lumMod val="65000"/>
                  </a:schemeClr>
                </a:solidFill>
              </a:rPr>
              <a:t> </a:t>
            </a:r>
            <a:r>
              <a:rPr lang="en-US" altLang="zh-CN" dirty="0">
                <a:solidFill>
                  <a:schemeClr val="bg1">
                    <a:lumMod val="65000"/>
                  </a:schemeClr>
                </a:solidFill>
              </a:rPr>
              <a:t>and</a:t>
            </a:r>
            <a:r>
              <a:rPr lang="zh-CN" altLang="en-US" dirty="0">
                <a:solidFill>
                  <a:schemeClr val="bg1">
                    <a:lumMod val="65000"/>
                  </a:schemeClr>
                </a:solidFill>
              </a:rPr>
              <a:t> </a:t>
            </a:r>
            <a:r>
              <a:rPr lang="en-US" altLang="zh-CN" dirty="0">
                <a:solidFill>
                  <a:schemeClr val="bg1">
                    <a:lumMod val="65000"/>
                  </a:schemeClr>
                </a:solidFill>
              </a:rPr>
              <a:t>fix</a:t>
            </a:r>
            <a:r>
              <a:rPr lang="zh-CN" altLang="en-US" dirty="0">
                <a:solidFill>
                  <a:schemeClr val="bg1">
                    <a:lumMod val="65000"/>
                  </a:schemeClr>
                </a:solidFill>
              </a:rPr>
              <a:t> </a:t>
            </a:r>
            <a:r>
              <a:rPr lang="en-US" altLang="zh-CN" dirty="0">
                <a:solidFill>
                  <a:schemeClr val="bg1">
                    <a:lumMod val="65000"/>
                  </a:schemeClr>
                </a:solidFill>
              </a:rPr>
              <a:t>the</a:t>
            </a:r>
            <a:r>
              <a:rPr lang="zh-CN" altLang="en-US" dirty="0">
                <a:solidFill>
                  <a:schemeClr val="bg1">
                    <a:lumMod val="65000"/>
                  </a:schemeClr>
                </a:solidFill>
              </a:rPr>
              <a:t> </a:t>
            </a:r>
            <a:r>
              <a:rPr lang="en-US" altLang="zh-CN" dirty="0">
                <a:solidFill>
                  <a:schemeClr val="bg1">
                    <a:lumMod val="65000"/>
                  </a:schemeClr>
                </a:solidFill>
              </a:rPr>
              <a:t>problems.</a:t>
            </a:r>
            <a:endParaRPr lang="en-US" dirty="0">
              <a:solidFill>
                <a:schemeClr val="bg1">
                  <a:lumMod val="65000"/>
                </a:schemeClr>
              </a:solidFill>
            </a:endParaRPr>
          </a:p>
        </p:txBody>
      </p:sp>
      <p:pic>
        <p:nvPicPr>
          <p:cNvPr id="4" name="Picture 3" descr="A black sign with white text&#10;&#10;Description automatically generated">
            <a:extLst>
              <a:ext uri="{FF2B5EF4-FFF2-40B4-BE49-F238E27FC236}">
                <a16:creationId xmlns:a16="http://schemas.microsoft.com/office/drawing/2014/main" id="{0F8DC8DC-6819-694E-98AD-26CCA51C96EA}"/>
              </a:ext>
            </a:extLst>
          </p:cNvPr>
          <p:cNvPicPr>
            <a:picLocks noChangeAspect="1"/>
          </p:cNvPicPr>
          <p:nvPr/>
        </p:nvPicPr>
        <p:blipFill>
          <a:blip r:embed="rId4"/>
          <a:stretch>
            <a:fillRect/>
          </a:stretch>
        </p:blipFill>
        <p:spPr>
          <a:xfrm>
            <a:off x="1115568" y="2554403"/>
            <a:ext cx="2184400" cy="406400"/>
          </a:xfrm>
          <a:prstGeom prst="rect">
            <a:avLst/>
          </a:prstGeom>
        </p:spPr>
      </p:pic>
      <p:pic>
        <p:nvPicPr>
          <p:cNvPr id="6" name="Picture 5" descr="A close up of text on a black background&#10;&#10;Description automatically generated">
            <a:extLst>
              <a:ext uri="{FF2B5EF4-FFF2-40B4-BE49-F238E27FC236}">
                <a16:creationId xmlns:a16="http://schemas.microsoft.com/office/drawing/2014/main" id="{9A1DB11A-A8EF-C243-A746-79E315611A9E}"/>
              </a:ext>
            </a:extLst>
          </p:cNvPr>
          <p:cNvPicPr>
            <a:picLocks noChangeAspect="1"/>
          </p:cNvPicPr>
          <p:nvPr/>
        </p:nvPicPr>
        <p:blipFill>
          <a:blip r:embed="rId5"/>
          <a:stretch>
            <a:fillRect/>
          </a:stretch>
        </p:blipFill>
        <p:spPr>
          <a:xfrm>
            <a:off x="1075527" y="2960803"/>
            <a:ext cx="2184400" cy="22860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E9ECB09E-0464-2F47-888F-705FA3497B3D}"/>
              </a:ext>
            </a:extLst>
          </p:cNvPr>
          <p:cNvPicPr>
            <a:picLocks noChangeAspect="1"/>
          </p:cNvPicPr>
          <p:nvPr/>
        </p:nvPicPr>
        <p:blipFill>
          <a:blip r:embed="rId6"/>
          <a:stretch>
            <a:fillRect/>
          </a:stretch>
        </p:blipFill>
        <p:spPr>
          <a:xfrm>
            <a:off x="3783077" y="2554403"/>
            <a:ext cx="3485628" cy="477198"/>
          </a:xfrm>
          <a:prstGeom prst="rect">
            <a:avLst/>
          </a:prstGeom>
        </p:spPr>
      </p:pic>
      <p:pic>
        <p:nvPicPr>
          <p:cNvPr id="14" name="Picture 13" descr="A black sign with white text&#10;&#10;Description automatically generated">
            <a:extLst>
              <a:ext uri="{FF2B5EF4-FFF2-40B4-BE49-F238E27FC236}">
                <a16:creationId xmlns:a16="http://schemas.microsoft.com/office/drawing/2014/main" id="{698655AD-4B6D-6E43-885D-77E2752C8F93}"/>
              </a:ext>
            </a:extLst>
          </p:cNvPr>
          <p:cNvPicPr>
            <a:picLocks noChangeAspect="1"/>
          </p:cNvPicPr>
          <p:nvPr/>
        </p:nvPicPr>
        <p:blipFill>
          <a:blip r:embed="rId7"/>
          <a:stretch>
            <a:fillRect/>
          </a:stretch>
        </p:blipFill>
        <p:spPr>
          <a:xfrm>
            <a:off x="3783077" y="3132253"/>
            <a:ext cx="838200" cy="1943100"/>
          </a:xfrm>
          <a:prstGeom prst="rect">
            <a:avLst/>
          </a:prstGeom>
        </p:spPr>
      </p:pic>
      <p:pic>
        <p:nvPicPr>
          <p:cNvPr id="17" name="Picture 16" descr="A picture containing bottle, black, table, white&#10;&#10;Description automatically generated">
            <a:extLst>
              <a:ext uri="{FF2B5EF4-FFF2-40B4-BE49-F238E27FC236}">
                <a16:creationId xmlns:a16="http://schemas.microsoft.com/office/drawing/2014/main" id="{58D5F6D3-EA74-1C4D-8C28-918900B4B38C}"/>
              </a:ext>
            </a:extLst>
          </p:cNvPr>
          <p:cNvPicPr>
            <a:picLocks noChangeAspect="1"/>
          </p:cNvPicPr>
          <p:nvPr/>
        </p:nvPicPr>
        <p:blipFill>
          <a:blip r:embed="rId8"/>
          <a:stretch>
            <a:fillRect/>
          </a:stretch>
        </p:blipFill>
        <p:spPr>
          <a:xfrm>
            <a:off x="7778639" y="2554403"/>
            <a:ext cx="3937000" cy="1409700"/>
          </a:xfrm>
          <a:prstGeom prst="rect">
            <a:avLst/>
          </a:prstGeom>
        </p:spPr>
      </p:pic>
      <p:sp>
        <p:nvSpPr>
          <p:cNvPr id="18" name="TextBox 17">
            <a:extLst>
              <a:ext uri="{FF2B5EF4-FFF2-40B4-BE49-F238E27FC236}">
                <a16:creationId xmlns:a16="http://schemas.microsoft.com/office/drawing/2014/main" id="{4901CC8B-5C1E-374B-AD1D-6142F1A0879A}"/>
              </a:ext>
            </a:extLst>
          </p:cNvPr>
          <p:cNvSpPr txBox="1"/>
          <p:nvPr/>
        </p:nvSpPr>
        <p:spPr>
          <a:xfrm>
            <a:off x="1115568" y="5501898"/>
            <a:ext cx="10430669" cy="923330"/>
          </a:xfrm>
          <a:prstGeom prst="rect">
            <a:avLst/>
          </a:prstGeom>
          <a:noFill/>
        </p:spPr>
        <p:txBody>
          <a:bodyPr wrap="square" rtlCol="0">
            <a:spAutoFit/>
          </a:bodyPr>
          <a:lstStyle/>
          <a:p>
            <a:r>
              <a:rPr lang="en-US" altLang="zh-CN" dirty="0">
                <a:solidFill>
                  <a:schemeClr val="bg1">
                    <a:lumMod val="65000"/>
                  </a:schemeClr>
                </a:solidFill>
              </a:rPr>
              <a:t>After</a:t>
            </a:r>
            <a:r>
              <a:rPr lang="zh-CN" altLang="en-US" dirty="0">
                <a:solidFill>
                  <a:schemeClr val="bg1">
                    <a:lumMod val="65000"/>
                  </a:schemeClr>
                </a:solidFill>
              </a:rPr>
              <a:t> </a:t>
            </a:r>
            <a:r>
              <a:rPr lang="en-US" altLang="zh-CN" dirty="0">
                <a:solidFill>
                  <a:schemeClr val="bg1">
                    <a:lumMod val="65000"/>
                  </a:schemeClr>
                </a:solidFill>
              </a:rPr>
              <a:t>traversing</a:t>
            </a:r>
            <a:r>
              <a:rPr lang="zh-CN" altLang="en-US" dirty="0">
                <a:solidFill>
                  <a:schemeClr val="bg1">
                    <a:lumMod val="65000"/>
                  </a:schemeClr>
                </a:solidFill>
              </a:rPr>
              <a:t> </a:t>
            </a:r>
            <a:r>
              <a:rPr lang="en-US" altLang="zh-CN" dirty="0">
                <a:solidFill>
                  <a:schemeClr val="bg1">
                    <a:lumMod val="65000"/>
                  </a:schemeClr>
                </a:solidFill>
              </a:rPr>
              <a:t>all</a:t>
            </a:r>
            <a:r>
              <a:rPr lang="zh-CN" altLang="en-US" dirty="0">
                <a:solidFill>
                  <a:schemeClr val="bg1">
                    <a:lumMod val="65000"/>
                  </a:schemeClr>
                </a:solidFill>
              </a:rPr>
              <a:t> </a:t>
            </a:r>
            <a:r>
              <a:rPr lang="en-US" altLang="zh-CN" dirty="0">
                <a:solidFill>
                  <a:schemeClr val="bg1">
                    <a:lumMod val="65000"/>
                  </a:schemeClr>
                </a:solidFill>
              </a:rPr>
              <a:t>the</a:t>
            </a:r>
            <a:r>
              <a:rPr lang="zh-CN" altLang="en-US" dirty="0">
                <a:solidFill>
                  <a:schemeClr val="bg1">
                    <a:lumMod val="65000"/>
                  </a:schemeClr>
                </a:solidFill>
              </a:rPr>
              <a:t> </a:t>
            </a:r>
            <a:r>
              <a:rPr lang="en-US" altLang="zh-CN" dirty="0">
                <a:solidFill>
                  <a:schemeClr val="bg1">
                    <a:lumMod val="65000"/>
                  </a:schemeClr>
                </a:solidFill>
              </a:rPr>
              <a:t>datasets,</a:t>
            </a:r>
            <a:r>
              <a:rPr lang="zh-CN" altLang="en-US" dirty="0">
                <a:solidFill>
                  <a:schemeClr val="bg1">
                    <a:lumMod val="65000"/>
                  </a:schemeClr>
                </a:solidFill>
              </a:rPr>
              <a:t> </a:t>
            </a:r>
            <a:r>
              <a:rPr lang="en-US" altLang="zh-CN" dirty="0">
                <a:solidFill>
                  <a:schemeClr val="bg1">
                    <a:lumMod val="65000"/>
                  </a:schemeClr>
                </a:solidFill>
              </a:rPr>
              <a:t>missing</a:t>
            </a:r>
            <a:r>
              <a:rPr lang="zh-CN" altLang="en-US" dirty="0">
                <a:solidFill>
                  <a:schemeClr val="bg1">
                    <a:lumMod val="65000"/>
                  </a:schemeClr>
                </a:solidFill>
              </a:rPr>
              <a:t> </a:t>
            </a:r>
            <a:r>
              <a:rPr lang="en-US" altLang="zh-CN" dirty="0">
                <a:solidFill>
                  <a:schemeClr val="bg1">
                    <a:lumMod val="65000"/>
                  </a:schemeClr>
                </a:solidFill>
              </a:rPr>
              <a:t>values</a:t>
            </a:r>
            <a:r>
              <a:rPr lang="zh-CN" altLang="en-US" dirty="0">
                <a:solidFill>
                  <a:schemeClr val="bg1">
                    <a:lumMod val="65000"/>
                  </a:schemeClr>
                </a:solidFill>
              </a:rPr>
              <a:t> </a:t>
            </a:r>
            <a:r>
              <a:rPr lang="en-US" altLang="zh-CN" dirty="0">
                <a:solidFill>
                  <a:schemeClr val="bg1">
                    <a:lumMod val="65000"/>
                  </a:schemeClr>
                </a:solidFill>
              </a:rPr>
              <a:t>always</a:t>
            </a:r>
            <a:r>
              <a:rPr lang="zh-CN" altLang="en-US" dirty="0">
                <a:solidFill>
                  <a:schemeClr val="bg1">
                    <a:lumMod val="65000"/>
                  </a:schemeClr>
                </a:solidFill>
              </a:rPr>
              <a:t> </a:t>
            </a:r>
            <a:r>
              <a:rPr lang="en-US" altLang="zh-CN" dirty="0">
                <a:solidFill>
                  <a:schemeClr val="bg1">
                    <a:lumMod val="65000"/>
                  </a:schemeClr>
                </a:solidFill>
              </a:rPr>
              <a:t>focus</a:t>
            </a:r>
            <a:r>
              <a:rPr lang="zh-CN" altLang="en-US" dirty="0">
                <a:solidFill>
                  <a:schemeClr val="bg1">
                    <a:lumMod val="65000"/>
                  </a:schemeClr>
                </a:solidFill>
              </a:rPr>
              <a:t> </a:t>
            </a:r>
            <a:r>
              <a:rPr lang="en-US" altLang="zh-CN" dirty="0">
                <a:solidFill>
                  <a:schemeClr val="bg1">
                    <a:lumMod val="65000"/>
                  </a:schemeClr>
                </a:solidFill>
              </a:rPr>
              <a:t>on</a:t>
            </a:r>
            <a:r>
              <a:rPr lang="zh-CN" altLang="en-US" dirty="0">
                <a:solidFill>
                  <a:schemeClr val="bg1">
                    <a:lumMod val="65000"/>
                  </a:schemeClr>
                </a:solidFill>
              </a:rPr>
              <a:t> </a:t>
            </a:r>
            <a:r>
              <a:rPr lang="en-US" altLang="zh-CN" dirty="0">
                <a:solidFill>
                  <a:schemeClr val="bg1">
                    <a:lumMod val="65000"/>
                  </a:schemeClr>
                </a:solidFill>
              </a:rPr>
              <a:t>2017</a:t>
            </a:r>
            <a:r>
              <a:rPr lang="zh-CN" altLang="en-US" dirty="0">
                <a:solidFill>
                  <a:schemeClr val="bg1">
                    <a:lumMod val="65000"/>
                  </a:schemeClr>
                </a:solidFill>
              </a:rPr>
              <a:t> </a:t>
            </a:r>
            <a:r>
              <a:rPr lang="en-US" altLang="zh-CN" dirty="0">
                <a:solidFill>
                  <a:schemeClr val="bg1">
                    <a:lumMod val="65000"/>
                  </a:schemeClr>
                </a:solidFill>
              </a:rPr>
              <a:t>–</a:t>
            </a:r>
            <a:r>
              <a:rPr lang="zh-CN" altLang="en-US" dirty="0">
                <a:solidFill>
                  <a:schemeClr val="bg1">
                    <a:lumMod val="65000"/>
                  </a:schemeClr>
                </a:solidFill>
              </a:rPr>
              <a:t> </a:t>
            </a:r>
            <a:r>
              <a:rPr lang="en-US" altLang="zh-CN" dirty="0">
                <a:solidFill>
                  <a:schemeClr val="bg1">
                    <a:lumMod val="65000"/>
                  </a:schemeClr>
                </a:solidFill>
              </a:rPr>
              <a:t>2019.</a:t>
            </a:r>
            <a:r>
              <a:rPr lang="zh-CN" altLang="en-US" dirty="0">
                <a:solidFill>
                  <a:schemeClr val="bg1">
                    <a:lumMod val="65000"/>
                  </a:schemeClr>
                </a:solidFill>
              </a:rPr>
              <a:t> </a:t>
            </a:r>
            <a:r>
              <a:rPr lang="en-US" altLang="zh-CN" dirty="0">
                <a:solidFill>
                  <a:schemeClr val="bg1">
                    <a:lumMod val="65000"/>
                  </a:schemeClr>
                </a:solidFill>
              </a:rPr>
              <a:t>Therefore,</a:t>
            </a:r>
            <a:r>
              <a:rPr lang="zh-CN" altLang="en-US" dirty="0">
                <a:solidFill>
                  <a:schemeClr val="bg1">
                    <a:lumMod val="65000"/>
                  </a:schemeClr>
                </a:solidFill>
              </a:rPr>
              <a:t> </a:t>
            </a:r>
            <a:r>
              <a:rPr lang="en-US" altLang="zh-CN" dirty="0">
                <a:solidFill>
                  <a:schemeClr val="bg1">
                    <a:lumMod val="65000"/>
                  </a:schemeClr>
                </a:solidFill>
              </a:rPr>
              <a:t>I</a:t>
            </a:r>
            <a:r>
              <a:rPr lang="zh-CN" altLang="en-US" dirty="0">
                <a:solidFill>
                  <a:schemeClr val="bg1">
                    <a:lumMod val="65000"/>
                  </a:schemeClr>
                </a:solidFill>
              </a:rPr>
              <a:t> </a:t>
            </a:r>
            <a:r>
              <a:rPr lang="en-US" altLang="zh-CN" dirty="0">
                <a:solidFill>
                  <a:schemeClr val="bg1">
                    <a:lumMod val="65000"/>
                  </a:schemeClr>
                </a:solidFill>
              </a:rPr>
              <a:t>only</a:t>
            </a:r>
            <a:r>
              <a:rPr lang="zh-CN" altLang="en-US" dirty="0">
                <a:solidFill>
                  <a:schemeClr val="bg1">
                    <a:lumMod val="65000"/>
                  </a:schemeClr>
                </a:solidFill>
              </a:rPr>
              <a:t> </a:t>
            </a:r>
            <a:r>
              <a:rPr lang="en-US" altLang="zh-CN" dirty="0">
                <a:solidFill>
                  <a:schemeClr val="bg1">
                    <a:lumMod val="65000"/>
                  </a:schemeClr>
                </a:solidFill>
              </a:rPr>
              <a:t>use</a:t>
            </a:r>
            <a:r>
              <a:rPr lang="zh-CN" altLang="en-US" dirty="0">
                <a:solidFill>
                  <a:schemeClr val="bg1">
                    <a:lumMod val="65000"/>
                  </a:schemeClr>
                </a:solidFill>
              </a:rPr>
              <a:t> </a:t>
            </a:r>
            <a:r>
              <a:rPr lang="en-US" altLang="zh-CN" dirty="0">
                <a:solidFill>
                  <a:schemeClr val="bg1">
                    <a:lumMod val="65000"/>
                  </a:schemeClr>
                </a:solidFill>
              </a:rPr>
              <a:t>data</a:t>
            </a:r>
            <a:r>
              <a:rPr lang="zh-CN" altLang="en-US" dirty="0">
                <a:solidFill>
                  <a:schemeClr val="bg1">
                    <a:lumMod val="65000"/>
                  </a:schemeClr>
                </a:solidFill>
              </a:rPr>
              <a:t> </a:t>
            </a:r>
            <a:r>
              <a:rPr lang="en-US" altLang="zh-CN" dirty="0">
                <a:solidFill>
                  <a:schemeClr val="bg1">
                    <a:lumMod val="65000"/>
                  </a:schemeClr>
                </a:solidFill>
              </a:rPr>
              <a:t>from</a:t>
            </a:r>
            <a:r>
              <a:rPr lang="zh-CN" altLang="en-US" dirty="0">
                <a:solidFill>
                  <a:schemeClr val="bg1">
                    <a:lumMod val="65000"/>
                  </a:schemeClr>
                </a:solidFill>
              </a:rPr>
              <a:t> </a:t>
            </a:r>
            <a:r>
              <a:rPr lang="en-US" altLang="zh-CN" dirty="0">
                <a:solidFill>
                  <a:schemeClr val="bg1">
                    <a:lumMod val="65000"/>
                  </a:schemeClr>
                </a:solidFill>
              </a:rPr>
              <a:t>2010</a:t>
            </a:r>
            <a:r>
              <a:rPr lang="zh-CN" altLang="en-US" dirty="0">
                <a:solidFill>
                  <a:schemeClr val="bg1">
                    <a:lumMod val="65000"/>
                  </a:schemeClr>
                </a:solidFill>
              </a:rPr>
              <a:t> </a:t>
            </a:r>
            <a:r>
              <a:rPr lang="en-US" altLang="zh-CN" dirty="0">
                <a:solidFill>
                  <a:schemeClr val="bg1">
                    <a:lumMod val="65000"/>
                  </a:schemeClr>
                </a:solidFill>
              </a:rPr>
              <a:t>-2016</a:t>
            </a:r>
            <a:r>
              <a:rPr lang="zh-CN" altLang="en-US" dirty="0">
                <a:solidFill>
                  <a:schemeClr val="bg1">
                    <a:lumMod val="65000"/>
                  </a:schemeClr>
                </a:solidFill>
              </a:rPr>
              <a:t> </a:t>
            </a:r>
            <a:r>
              <a:rPr lang="en-US" altLang="zh-CN" dirty="0">
                <a:solidFill>
                  <a:schemeClr val="bg1">
                    <a:lumMod val="65000"/>
                  </a:schemeClr>
                </a:solidFill>
              </a:rPr>
              <a:t>for</a:t>
            </a:r>
            <a:r>
              <a:rPr lang="zh-CN" altLang="en-US" dirty="0">
                <a:solidFill>
                  <a:schemeClr val="bg1">
                    <a:lumMod val="65000"/>
                  </a:schemeClr>
                </a:solidFill>
              </a:rPr>
              <a:t> </a:t>
            </a:r>
            <a:r>
              <a:rPr lang="en-US" altLang="zh-CN" dirty="0">
                <a:solidFill>
                  <a:schemeClr val="bg1">
                    <a:lumMod val="65000"/>
                  </a:schemeClr>
                </a:solidFill>
              </a:rPr>
              <a:t>my</a:t>
            </a:r>
            <a:r>
              <a:rPr lang="zh-CN" altLang="en-US" dirty="0">
                <a:solidFill>
                  <a:schemeClr val="bg1">
                    <a:lumMod val="65000"/>
                  </a:schemeClr>
                </a:solidFill>
              </a:rPr>
              <a:t> </a:t>
            </a:r>
            <a:r>
              <a:rPr lang="en-US" altLang="zh-CN" dirty="0">
                <a:solidFill>
                  <a:schemeClr val="bg1">
                    <a:lumMod val="65000"/>
                  </a:schemeClr>
                </a:solidFill>
              </a:rPr>
              <a:t>following</a:t>
            </a:r>
            <a:r>
              <a:rPr lang="zh-CN" altLang="en-US" dirty="0">
                <a:solidFill>
                  <a:schemeClr val="bg1">
                    <a:lumMod val="65000"/>
                  </a:schemeClr>
                </a:solidFill>
              </a:rPr>
              <a:t> </a:t>
            </a:r>
            <a:r>
              <a:rPr lang="en-US" altLang="zh-CN" dirty="0">
                <a:solidFill>
                  <a:schemeClr val="bg1">
                    <a:lumMod val="65000"/>
                  </a:schemeClr>
                </a:solidFill>
              </a:rPr>
              <a:t>researches.</a:t>
            </a:r>
          </a:p>
          <a:p>
            <a:r>
              <a:rPr lang="en-US" altLang="zh-CN" dirty="0">
                <a:solidFill>
                  <a:schemeClr val="bg1">
                    <a:lumMod val="65000"/>
                  </a:schemeClr>
                </a:solidFill>
              </a:rPr>
              <a:t>For</a:t>
            </a:r>
            <a:r>
              <a:rPr lang="zh-CN" altLang="en-US" dirty="0">
                <a:solidFill>
                  <a:schemeClr val="bg1">
                    <a:lumMod val="65000"/>
                  </a:schemeClr>
                </a:solidFill>
              </a:rPr>
              <a:t> </a:t>
            </a:r>
            <a:r>
              <a:rPr lang="en-US" altLang="zh-CN" dirty="0">
                <a:solidFill>
                  <a:schemeClr val="bg1">
                    <a:lumMod val="65000"/>
                  </a:schemeClr>
                </a:solidFill>
              </a:rPr>
              <a:t>other</a:t>
            </a:r>
            <a:r>
              <a:rPr lang="zh-CN" altLang="en-US" dirty="0">
                <a:solidFill>
                  <a:schemeClr val="bg1">
                    <a:lumMod val="65000"/>
                  </a:schemeClr>
                </a:solidFill>
              </a:rPr>
              <a:t> </a:t>
            </a:r>
            <a:r>
              <a:rPr lang="en-US" altLang="zh-CN" dirty="0">
                <a:solidFill>
                  <a:schemeClr val="bg1">
                    <a:lumMod val="65000"/>
                  </a:schemeClr>
                </a:solidFill>
              </a:rPr>
              <a:t>small</a:t>
            </a:r>
            <a:r>
              <a:rPr lang="zh-CN" altLang="en-US" dirty="0">
                <a:solidFill>
                  <a:schemeClr val="bg1">
                    <a:lumMod val="65000"/>
                  </a:schemeClr>
                </a:solidFill>
              </a:rPr>
              <a:t> </a:t>
            </a:r>
            <a:r>
              <a:rPr lang="en-US" altLang="zh-CN" dirty="0">
                <a:solidFill>
                  <a:schemeClr val="bg1">
                    <a:lumMod val="65000"/>
                  </a:schemeClr>
                </a:solidFill>
              </a:rPr>
              <a:t>parts</a:t>
            </a:r>
            <a:r>
              <a:rPr lang="zh-CN" altLang="en-US" dirty="0">
                <a:solidFill>
                  <a:schemeClr val="bg1">
                    <a:lumMod val="65000"/>
                  </a:schemeClr>
                </a:solidFill>
              </a:rPr>
              <a:t> </a:t>
            </a:r>
            <a:r>
              <a:rPr lang="en-US" altLang="zh-CN" dirty="0">
                <a:solidFill>
                  <a:schemeClr val="bg1">
                    <a:lumMod val="65000"/>
                  </a:schemeClr>
                </a:solidFill>
              </a:rPr>
              <a:t>of</a:t>
            </a:r>
            <a:r>
              <a:rPr lang="zh-CN" altLang="en-US" dirty="0">
                <a:solidFill>
                  <a:schemeClr val="bg1">
                    <a:lumMod val="65000"/>
                  </a:schemeClr>
                </a:solidFill>
              </a:rPr>
              <a:t> </a:t>
            </a:r>
            <a:r>
              <a:rPr lang="en-US" altLang="zh-CN" dirty="0">
                <a:solidFill>
                  <a:schemeClr val="bg1">
                    <a:lumMod val="65000"/>
                  </a:schemeClr>
                </a:solidFill>
              </a:rPr>
              <a:t>missing,</a:t>
            </a:r>
            <a:r>
              <a:rPr lang="zh-CN" altLang="en-US" dirty="0">
                <a:solidFill>
                  <a:schemeClr val="bg1">
                    <a:lumMod val="65000"/>
                  </a:schemeClr>
                </a:solidFill>
              </a:rPr>
              <a:t> </a:t>
            </a:r>
            <a:r>
              <a:rPr lang="en-US" altLang="zh-CN" dirty="0">
                <a:solidFill>
                  <a:schemeClr val="bg1">
                    <a:lumMod val="65000"/>
                  </a:schemeClr>
                </a:solidFill>
              </a:rPr>
              <a:t>I</a:t>
            </a:r>
            <a:r>
              <a:rPr lang="zh-CN" altLang="en-US" dirty="0">
                <a:solidFill>
                  <a:schemeClr val="bg1">
                    <a:lumMod val="65000"/>
                  </a:schemeClr>
                </a:solidFill>
              </a:rPr>
              <a:t> </a:t>
            </a:r>
            <a:r>
              <a:rPr lang="en-US" altLang="zh-CN" dirty="0">
                <a:solidFill>
                  <a:schemeClr val="bg1">
                    <a:lumMod val="65000"/>
                  </a:schemeClr>
                </a:solidFill>
              </a:rPr>
              <a:t>fixe</a:t>
            </a:r>
            <a:r>
              <a:rPr lang="zh-CN" altLang="en-US" dirty="0">
                <a:solidFill>
                  <a:schemeClr val="bg1">
                    <a:lumMod val="65000"/>
                  </a:schemeClr>
                </a:solidFill>
              </a:rPr>
              <a:t> </a:t>
            </a:r>
            <a:r>
              <a:rPr lang="en-US" altLang="zh-CN" dirty="0">
                <a:solidFill>
                  <a:schemeClr val="bg1">
                    <a:lumMod val="65000"/>
                  </a:schemeClr>
                </a:solidFill>
              </a:rPr>
              <a:t>them</a:t>
            </a:r>
            <a:r>
              <a:rPr lang="zh-CN" altLang="en-US" dirty="0">
                <a:solidFill>
                  <a:schemeClr val="bg1">
                    <a:lumMod val="65000"/>
                  </a:schemeClr>
                </a:solidFill>
              </a:rPr>
              <a:t> </a:t>
            </a:r>
            <a:r>
              <a:rPr lang="en-US" altLang="zh-CN" dirty="0">
                <a:solidFill>
                  <a:schemeClr val="bg1">
                    <a:lumMod val="65000"/>
                  </a:schemeClr>
                </a:solidFill>
              </a:rPr>
              <a:t>by</a:t>
            </a:r>
            <a:r>
              <a:rPr lang="zh-CN" altLang="en-US" dirty="0">
                <a:solidFill>
                  <a:schemeClr val="bg1">
                    <a:lumMod val="65000"/>
                  </a:schemeClr>
                </a:solidFill>
              </a:rPr>
              <a:t> </a:t>
            </a:r>
            <a:r>
              <a:rPr lang="en-US" altLang="zh-CN" dirty="0">
                <a:solidFill>
                  <a:schemeClr val="bg1">
                    <a:lumMod val="65000"/>
                  </a:schemeClr>
                </a:solidFill>
              </a:rPr>
              <a:t>filling</a:t>
            </a:r>
            <a:r>
              <a:rPr lang="zh-CN" altLang="en-US" dirty="0">
                <a:solidFill>
                  <a:schemeClr val="bg1">
                    <a:lumMod val="65000"/>
                  </a:schemeClr>
                </a:solidFill>
              </a:rPr>
              <a:t> </a:t>
            </a:r>
            <a:r>
              <a:rPr lang="en-US" altLang="zh-CN" dirty="0">
                <a:solidFill>
                  <a:schemeClr val="bg1">
                    <a:lumMod val="65000"/>
                  </a:schemeClr>
                </a:solidFill>
              </a:rPr>
              <a:t>by</a:t>
            </a:r>
            <a:r>
              <a:rPr lang="zh-CN" altLang="en-US" dirty="0">
                <a:solidFill>
                  <a:schemeClr val="bg1">
                    <a:lumMod val="65000"/>
                  </a:schemeClr>
                </a:solidFill>
              </a:rPr>
              <a:t> </a:t>
            </a:r>
            <a:r>
              <a:rPr lang="en-US" altLang="zh-CN" dirty="0">
                <a:solidFill>
                  <a:schemeClr val="bg1">
                    <a:lumMod val="65000"/>
                  </a:schemeClr>
                </a:solidFill>
              </a:rPr>
              <a:t>mean</a:t>
            </a:r>
            <a:r>
              <a:rPr lang="zh-CN" altLang="en-US" dirty="0">
                <a:solidFill>
                  <a:schemeClr val="bg1">
                    <a:lumMod val="65000"/>
                  </a:schemeClr>
                </a:solidFill>
              </a:rPr>
              <a:t> </a:t>
            </a:r>
            <a:r>
              <a:rPr lang="en-US" altLang="zh-CN" dirty="0">
                <a:solidFill>
                  <a:schemeClr val="bg1">
                    <a:lumMod val="65000"/>
                  </a:schemeClr>
                </a:solidFill>
              </a:rPr>
              <a:t>values.</a:t>
            </a:r>
            <a:endParaRPr lang="en-US" dirty="0">
              <a:solidFill>
                <a:schemeClr val="bg1">
                  <a:lumMod val="65000"/>
                </a:schemeClr>
              </a:solidFill>
            </a:endParaRPr>
          </a:p>
        </p:txBody>
      </p:sp>
      <p:pic>
        <p:nvPicPr>
          <p:cNvPr id="20" name="Picture 19">
            <a:extLst>
              <a:ext uri="{FF2B5EF4-FFF2-40B4-BE49-F238E27FC236}">
                <a16:creationId xmlns:a16="http://schemas.microsoft.com/office/drawing/2014/main" id="{BFDE6B6C-D577-9F4A-AD80-1399EE2A682D}"/>
              </a:ext>
            </a:extLst>
          </p:cNvPr>
          <p:cNvPicPr>
            <a:picLocks noChangeAspect="1"/>
          </p:cNvPicPr>
          <p:nvPr/>
        </p:nvPicPr>
        <p:blipFill>
          <a:blip r:embed="rId9"/>
          <a:stretch>
            <a:fillRect/>
          </a:stretch>
        </p:blipFill>
        <p:spPr>
          <a:xfrm>
            <a:off x="6112786" y="4072461"/>
            <a:ext cx="5676900" cy="393700"/>
          </a:xfrm>
          <a:prstGeom prst="rect">
            <a:avLst/>
          </a:prstGeom>
        </p:spPr>
      </p:pic>
    </p:spTree>
    <p:extLst>
      <p:ext uri="{BB962C8B-B14F-4D97-AF65-F5344CB8AC3E}">
        <p14:creationId xmlns:p14="http://schemas.microsoft.com/office/powerpoint/2010/main" val="220997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close up of a logo&#10;&#10;Description automatically generated">
            <a:extLst>
              <a:ext uri="{FF2B5EF4-FFF2-40B4-BE49-F238E27FC236}">
                <a16:creationId xmlns:a16="http://schemas.microsoft.com/office/drawing/2014/main" id="{A15C8D06-A8C4-AE48-9D93-BAF4A2369019}"/>
              </a:ext>
            </a:extLst>
          </p:cNvPr>
          <p:cNvPicPr>
            <a:picLocks noChangeAspect="1"/>
          </p:cNvPicPr>
          <p:nvPr/>
        </p:nvPicPr>
        <p:blipFill>
          <a:blip r:embed="rId3"/>
          <a:stretch>
            <a:fillRect/>
          </a:stretch>
        </p:blipFill>
        <p:spPr>
          <a:xfrm>
            <a:off x="0" y="0"/>
            <a:ext cx="12225573" cy="6858000"/>
          </a:xfrm>
          <a:prstGeom prst="rect">
            <a:avLst/>
          </a:prstGeom>
        </p:spPr>
      </p:pic>
      <p:sp>
        <p:nvSpPr>
          <p:cNvPr id="2" name="Title 1">
            <a:extLst>
              <a:ext uri="{FF2B5EF4-FFF2-40B4-BE49-F238E27FC236}">
                <a16:creationId xmlns:a16="http://schemas.microsoft.com/office/drawing/2014/main" id="{A7C3E258-5B08-A544-84F4-E5E499798039}"/>
              </a:ext>
            </a:extLst>
          </p:cNvPr>
          <p:cNvSpPr>
            <a:spLocks noGrp="1"/>
          </p:cNvSpPr>
          <p:nvPr>
            <p:ph type="title"/>
          </p:nvPr>
        </p:nvSpPr>
        <p:spPr>
          <a:xfrm>
            <a:off x="1115568" y="548640"/>
            <a:ext cx="10168128" cy="1179576"/>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altLang="zh-CN" dirty="0">
                <a:solidFill>
                  <a:schemeClr val="bg2"/>
                </a:solidFill>
              </a:rPr>
              <a:t>Data</a:t>
            </a:r>
            <a:r>
              <a:rPr lang="zh-CN" altLang="en-US" dirty="0">
                <a:solidFill>
                  <a:schemeClr val="bg2"/>
                </a:solidFill>
              </a:rPr>
              <a:t> </a:t>
            </a:r>
            <a:r>
              <a:rPr lang="en-US" altLang="zh-CN" dirty="0">
                <a:solidFill>
                  <a:schemeClr val="bg2"/>
                </a:solidFill>
              </a:rPr>
              <a:t>Preprocessing</a:t>
            </a:r>
            <a:r>
              <a:rPr lang="zh-CN" altLang="en-US" dirty="0">
                <a:solidFill>
                  <a:schemeClr val="bg2"/>
                </a:solidFill>
              </a:rPr>
              <a:t> </a:t>
            </a:r>
            <a:r>
              <a:rPr lang="en-US" altLang="zh-CN" dirty="0">
                <a:solidFill>
                  <a:schemeClr val="bg2"/>
                </a:solidFill>
              </a:rPr>
              <a:t>-</a:t>
            </a:r>
            <a:r>
              <a:rPr lang="zh-CN" altLang="en-US" dirty="0">
                <a:solidFill>
                  <a:schemeClr val="bg2"/>
                </a:solidFill>
              </a:rPr>
              <a:t> </a:t>
            </a:r>
            <a:r>
              <a:rPr lang="en-US" altLang="zh-CN" dirty="0">
                <a:solidFill>
                  <a:schemeClr val="bg2"/>
                </a:solidFill>
              </a:rPr>
              <a:t>Calculation</a:t>
            </a:r>
            <a:endParaRPr lang="en-US" dirty="0">
              <a:solidFill>
                <a:schemeClr val="bg2"/>
              </a:solidFill>
            </a:endParaRPr>
          </a:p>
        </p:txBody>
      </p:sp>
      <p:pic>
        <p:nvPicPr>
          <p:cNvPr id="9" name="Picture 8" descr="A screenshot of a cell phone&#10;&#10;Description automatically generated">
            <a:extLst>
              <a:ext uri="{FF2B5EF4-FFF2-40B4-BE49-F238E27FC236}">
                <a16:creationId xmlns:a16="http://schemas.microsoft.com/office/drawing/2014/main" id="{91216E96-3989-3945-8102-D6224DBC51CD}"/>
              </a:ext>
            </a:extLst>
          </p:cNvPr>
          <p:cNvPicPr>
            <a:picLocks noChangeAspect="1"/>
          </p:cNvPicPr>
          <p:nvPr/>
        </p:nvPicPr>
        <p:blipFill>
          <a:blip r:embed="rId4"/>
          <a:stretch>
            <a:fillRect/>
          </a:stretch>
        </p:blipFill>
        <p:spPr>
          <a:xfrm>
            <a:off x="1115567" y="1846161"/>
            <a:ext cx="10168129" cy="4903351"/>
          </a:xfrm>
          <a:prstGeom prst="rect">
            <a:avLst/>
          </a:prstGeom>
        </p:spPr>
      </p:pic>
      <p:sp>
        <p:nvSpPr>
          <p:cNvPr id="18" name="TextBox 17">
            <a:extLst>
              <a:ext uri="{FF2B5EF4-FFF2-40B4-BE49-F238E27FC236}">
                <a16:creationId xmlns:a16="http://schemas.microsoft.com/office/drawing/2014/main" id="{4901CC8B-5C1E-374B-AD1D-6142F1A0879A}"/>
              </a:ext>
            </a:extLst>
          </p:cNvPr>
          <p:cNvSpPr txBox="1"/>
          <p:nvPr/>
        </p:nvSpPr>
        <p:spPr>
          <a:xfrm>
            <a:off x="7223403" y="3429000"/>
            <a:ext cx="4060293" cy="120032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altLang="zh-CN" dirty="0">
                <a:solidFill>
                  <a:schemeClr val="bg1">
                    <a:lumMod val="65000"/>
                  </a:schemeClr>
                </a:solidFill>
              </a:rPr>
              <a:t>I</a:t>
            </a:r>
            <a:r>
              <a:rPr lang="zh-CN" altLang="en-US" dirty="0">
                <a:solidFill>
                  <a:schemeClr val="bg1">
                    <a:lumMod val="65000"/>
                  </a:schemeClr>
                </a:solidFill>
              </a:rPr>
              <a:t> </a:t>
            </a:r>
            <a:r>
              <a:rPr lang="en-US" altLang="zh-CN" dirty="0">
                <a:solidFill>
                  <a:schemeClr val="bg1">
                    <a:lumMod val="65000"/>
                  </a:schemeClr>
                </a:solidFill>
              </a:rPr>
              <a:t>load</a:t>
            </a:r>
            <a:r>
              <a:rPr lang="zh-CN" altLang="en-US" dirty="0">
                <a:solidFill>
                  <a:schemeClr val="bg1">
                    <a:lumMod val="65000"/>
                  </a:schemeClr>
                </a:solidFill>
              </a:rPr>
              <a:t> </a:t>
            </a:r>
            <a:r>
              <a:rPr lang="en-US" altLang="zh-CN" dirty="0">
                <a:solidFill>
                  <a:schemeClr val="bg1">
                    <a:lumMod val="65000"/>
                  </a:schemeClr>
                </a:solidFill>
              </a:rPr>
              <a:t>the</a:t>
            </a:r>
            <a:r>
              <a:rPr lang="zh-CN" altLang="en-US" dirty="0">
                <a:solidFill>
                  <a:schemeClr val="bg1">
                    <a:lumMod val="65000"/>
                  </a:schemeClr>
                </a:solidFill>
              </a:rPr>
              <a:t> </a:t>
            </a:r>
            <a:r>
              <a:rPr lang="en-US" altLang="zh-CN" dirty="0">
                <a:solidFill>
                  <a:schemeClr val="bg1">
                    <a:lumMod val="65000"/>
                  </a:schemeClr>
                </a:solidFill>
              </a:rPr>
              <a:t>associated</a:t>
            </a:r>
            <a:r>
              <a:rPr lang="zh-CN" altLang="en-US" dirty="0">
                <a:solidFill>
                  <a:schemeClr val="bg1">
                    <a:lumMod val="65000"/>
                  </a:schemeClr>
                </a:solidFill>
              </a:rPr>
              <a:t> </a:t>
            </a:r>
            <a:r>
              <a:rPr lang="en-US" altLang="zh-CN" dirty="0">
                <a:solidFill>
                  <a:schemeClr val="bg1">
                    <a:lumMod val="65000"/>
                  </a:schemeClr>
                </a:solidFill>
              </a:rPr>
              <a:t>data</a:t>
            </a:r>
            <a:r>
              <a:rPr lang="zh-CN" altLang="en-US" dirty="0">
                <a:solidFill>
                  <a:schemeClr val="bg1">
                    <a:lumMod val="65000"/>
                  </a:schemeClr>
                </a:solidFill>
              </a:rPr>
              <a:t> </a:t>
            </a:r>
            <a:r>
              <a:rPr lang="en-US" altLang="zh-CN" dirty="0">
                <a:solidFill>
                  <a:schemeClr val="bg1">
                    <a:lumMod val="65000"/>
                  </a:schemeClr>
                </a:solidFill>
              </a:rPr>
              <a:t>and</a:t>
            </a:r>
            <a:r>
              <a:rPr lang="zh-CN" altLang="en-US" dirty="0">
                <a:solidFill>
                  <a:schemeClr val="bg1">
                    <a:lumMod val="65000"/>
                  </a:schemeClr>
                </a:solidFill>
              </a:rPr>
              <a:t> </a:t>
            </a:r>
            <a:r>
              <a:rPr lang="en-US" altLang="zh-CN" dirty="0">
                <a:solidFill>
                  <a:schemeClr val="bg1">
                    <a:lumMod val="65000"/>
                  </a:schemeClr>
                </a:solidFill>
              </a:rPr>
              <a:t>write</a:t>
            </a:r>
            <a:r>
              <a:rPr lang="zh-CN" altLang="en-US" dirty="0">
                <a:solidFill>
                  <a:schemeClr val="bg1">
                    <a:lumMod val="65000"/>
                  </a:schemeClr>
                </a:solidFill>
              </a:rPr>
              <a:t> </a:t>
            </a:r>
            <a:r>
              <a:rPr lang="en-US" altLang="zh-CN" dirty="0">
                <a:solidFill>
                  <a:schemeClr val="bg1">
                    <a:lumMod val="65000"/>
                  </a:schemeClr>
                </a:solidFill>
              </a:rPr>
              <a:t>formulas</a:t>
            </a:r>
            <a:r>
              <a:rPr lang="zh-CN" altLang="en-US" dirty="0">
                <a:solidFill>
                  <a:schemeClr val="bg1">
                    <a:lumMod val="65000"/>
                  </a:schemeClr>
                </a:solidFill>
              </a:rPr>
              <a:t> </a:t>
            </a:r>
            <a:r>
              <a:rPr lang="en-US" altLang="zh-CN" dirty="0">
                <a:solidFill>
                  <a:schemeClr val="bg1">
                    <a:lumMod val="65000"/>
                  </a:schemeClr>
                </a:solidFill>
              </a:rPr>
              <a:t>to</a:t>
            </a:r>
            <a:r>
              <a:rPr lang="zh-CN" altLang="en-US" dirty="0">
                <a:solidFill>
                  <a:schemeClr val="bg1">
                    <a:lumMod val="65000"/>
                  </a:schemeClr>
                </a:solidFill>
              </a:rPr>
              <a:t> </a:t>
            </a:r>
            <a:r>
              <a:rPr lang="en-US" altLang="zh-CN" dirty="0">
                <a:solidFill>
                  <a:schemeClr val="bg1">
                    <a:lumMod val="65000"/>
                  </a:schemeClr>
                </a:solidFill>
              </a:rPr>
              <a:t>calculate</a:t>
            </a:r>
            <a:r>
              <a:rPr lang="zh-CN" altLang="en-US" dirty="0">
                <a:solidFill>
                  <a:schemeClr val="bg1">
                    <a:lumMod val="65000"/>
                  </a:schemeClr>
                </a:solidFill>
              </a:rPr>
              <a:t> </a:t>
            </a:r>
            <a:r>
              <a:rPr lang="en-US" altLang="zh-CN" dirty="0">
                <a:solidFill>
                  <a:schemeClr val="bg1">
                    <a:lumMod val="65000"/>
                  </a:schemeClr>
                </a:solidFill>
              </a:rPr>
              <a:t>expenditures</a:t>
            </a:r>
            <a:r>
              <a:rPr lang="zh-CN" altLang="en-US" dirty="0">
                <a:solidFill>
                  <a:schemeClr val="bg1">
                    <a:lumMod val="65000"/>
                  </a:schemeClr>
                </a:solidFill>
              </a:rPr>
              <a:t> </a:t>
            </a:r>
            <a:r>
              <a:rPr lang="en-US" altLang="zh-CN" dirty="0">
                <a:solidFill>
                  <a:schemeClr val="bg1">
                    <a:lumMod val="65000"/>
                  </a:schemeClr>
                </a:solidFill>
              </a:rPr>
              <a:t>in</a:t>
            </a:r>
            <a:r>
              <a:rPr lang="zh-CN" altLang="en-US" dirty="0">
                <a:solidFill>
                  <a:schemeClr val="bg1">
                    <a:lumMod val="65000"/>
                  </a:schemeClr>
                </a:solidFill>
              </a:rPr>
              <a:t> </a:t>
            </a:r>
            <a:r>
              <a:rPr lang="en-US" altLang="zh-CN" dirty="0">
                <a:solidFill>
                  <a:schemeClr val="bg1">
                    <a:lumMod val="65000"/>
                  </a:schemeClr>
                </a:solidFill>
              </a:rPr>
              <a:t>different</a:t>
            </a:r>
            <a:r>
              <a:rPr lang="zh-CN" altLang="en-US" dirty="0">
                <a:solidFill>
                  <a:schemeClr val="bg1">
                    <a:lumMod val="65000"/>
                  </a:schemeClr>
                </a:solidFill>
              </a:rPr>
              <a:t> </a:t>
            </a:r>
            <a:r>
              <a:rPr lang="en-US" altLang="zh-CN" dirty="0">
                <a:solidFill>
                  <a:schemeClr val="bg1">
                    <a:lumMod val="65000"/>
                  </a:schemeClr>
                </a:solidFill>
              </a:rPr>
              <a:t>units</a:t>
            </a:r>
            <a:r>
              <a:rPr lang="zh-CN" altLang="en-US" dirty="0">
                <a:solidFill>
                  <a:schemeClr val="bg1">
                    <a:lumMod val="65000"/>
                  </a:schemeClr>
                </a:solidFill>
              </a:rPr>
              <a:t> </a:t>
            </a:r>
            <a:r>
              <a:rPr lang="en-US" altLang="zh-CN" dirty="0">
                <a:solidFill>
                  <a:schemeClr val="bg1">
                    <a:lumMod val="65000"/>
                  </a:schemeClr>
                </a:solidFill>
              </a:rPr>
              <a:t>and</a:t>
            </a:r>
            <a:r>
              <a:rPr lang="zh-CN" altLang="en-US" dirty="0">
                <a:solidFill>
                  <a:schemeClr val="bg1">
                    <a:lumMod val="65000"/>
                  </a:schemeClr>
                </a:solidFill>
              </a:rPr>
              <a:t> </a:t>
            </a:r>
            <a:r>
              <a:rPr lang="en-US" altLang="zh-CN" dirty="0">
                <a:solidFill>
                  <a:schemeClr val="bg1">
                    <a:lumMod val="65000"/>
                  </a:schemeClr>
                </a:solidFill>
              </a:rPr>
              <a:t>growth</a:t>
            </a:r>
            <a:r>
              <a:rPr lang="zh-CN" altLang="en-US" dirty="0">
                <a:solidFill>
                  <a:schemeClr val="bg1">
                    <a:lumMod val="65000"/>
                  </a:schemeClr>
                </a:solidFill>
              </a:rPr>
              <a:t> </a:t>
            </a:r>
            <a:r>
              <a:rPr lang="en-US" altLang="zh-CN" dirty="0">
                <a:solidFill>
                  <a:schemeClr val="bg1">
                    <a:lumMod val="65000"/>
                  </a:schemeClr>
                </a:solidFill>
              </a:rPr>
              <a:t>rate</a:t>
            </a:r>
            <a:r>
              <a:rPr lang="zh-CN" altLang="en-US" dirty="0">
                <a:solidFill>
                  <a:schemeClr val="bg1">
                    <a:lumMod val="65000"/>
                  </a:schemeClr>
                </a:solidFill>
              </a:rPr>
              <a:t> </a:t>
            </a:r>
            <a:r>
              <a:rPr lang="en-US" altLang="zh-CN" dirty="0">
                <a:solidFill>
                  <a:schemeClr val="bg1">
                    <a:lumMod val="65000"/>
                  </a:schemeClr>
                </a:solidFill>
              </a:rPr>
              <a:t>for</a:t>
            </a:r>
            <a:r>
              <a:rPr lang="zh-CN" altLang="en-US" dirty="0">
                <a:solidFill>
                  <a:schemeClr val="bg1">
                    <a:lumMod val="65000"/>
                  </a:schemeClr>
                </a:solidFill>
              </a:rPr>
              <a:t> </a:t>
            </a:r>
            <a:r>
              <a:rPr lang="en-US" altLang="zh-CN" dirty="0">
                <a:solidFill>
                  <a:schemeClr val="bg1">
                    <a:lumMod val="65000"/>
                  </a:schemeClr>
                </a:solidFill>
              </a:rPr>
              <a:t>every</a:t>
            </a:r>
            <a:r>
              <a:rPr lang="zh-CN" altLang="en-US" dirty="0">
                <a:solidFill>
                  <a:schemeClr val="bg1">
                    <a:lumMod val="65000"/>
                  </a:schemeClr>
                </a:solidFill>
              </a:rPr>
              <a:t> </a:t>
            </a:r>
            <a:r>
              <a:rPr lang="en-US" altLang="zh-CN" dirty="0">
                <a:solidFill>
                  <a:schemeClr val="bg1">
                    <a:lumMod val="65000"/>
                  </a:schemeClr>
                </a:solidFill>
              </a:rPr>
              <a:t>categories</a:t>
            </a:r>
            <a:r>
              <a:rPr lang="zh-CN" altLang="en-US" dirty="0">
                <a:solidFill>
                  <a:schemeClr val="bg1">
                    <a:lumMod val="65000"/>
                  </a:schemeClr>
                </a:solidFill>
              </a:rPr>
              <a:t> </a:t>
            </a:r>
            <a:r>
              <a:rPr lang="en-US" altLang="zh-C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7050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5B9C01-7121-7243-8AEA-32A96496A87D}"/>
              </a:ext>
            </a:extLst>
          </p:cNvPr>
          <p:cNvSpPr/>
          <p:nvPr/>
        </p:nvSpPr>
        <p:spPr>
          <a:xfrm>
            <a:off x="0" y="0"/>
            <a:ext cx="12192000" cy="6858000"/>
          </a:xfrm>
          <a:prstGeom prst="rect">
            <a:avLst/>
          </a:prstGeom>
          <a:solidFill>
            <a:srgbClr val="1E1E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C3E258-5B08-A544-84F4-E5E499798039}"/>
              </a:ext>
            </a:extLst>
          </p:cNvPr>
          <p:cNvSpPr>
            <a:spLocks noGrp="1"/>
          </p:cNvSpPr>
          <p:nvPr>
            <p:ph type="title"/>
          </p:nvPr>
        </p:nvSpPr>
        <p:spPr>
          <a:xfrm>
            <a:off x="1115568" y="548640"/>
            <a:ext cx="10168128" cy="1179576"/>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altLang="zh-CN" dirty="0">
                <a:solidFill>
                  <a:schemeClr val="bg2"/>
                </a:solidFill>
              </a:rPr>
              <a:t>Programming</a:t>
            </a:r>
            <a:r>
              <a:rPr lang="zh-CN" altLang="en-US" dirty="0">
                <a:solidFill>
                  <a:schemeClr val="bg2"/>
                </a:solidFill>
              </a:rPr>
              <a:t> </a:t>
            </a:r>
            <a:r>
              <a:rPr lang="en-US" altLang="zh-CN" dirty="0">
                <a:solidFill>
                  <a:schemeClr val="bg2"/>
                </a:solidFill>
              </a:rPr>
              <a:t>Introduction</a:t>
            </a:r>
            <a:endParaRPr lang="en-US" dirty="0">
              <a:solidFill>
                <a:schemeClr val="bg2"/>
              </a:solidFill>
            </a:endParaRPr>
          </a:p>
        </p:txBody>
      </p:sp>
      <p:sp>
        <p:nvSpPr>
          <p:cNvPr id="18" name="TextBox 17">
            <a:extLst>
              <a:ext uri="{FF2B5EF4-FFF2-40B4-BE49-F238E27FC236}">
                <a16:creationId xmlns:a16="http://schemas.microsoft.com/office/drawing/2014/main" id="{4901CC8B-5C1E-374B-AD1D-6142F1A0879A}"/>
              </a:ext>
            </a:extLst>
          </p:cNvPr>
          <p:cNvSpPr txBox="1"/>
          <p:nvPr/>
        </p:nvSpPr>
        <p:spPr>
          <a:xfrm>
            <a:off x="7107936" y="2032832"/>
            <a:ext cx="4060293" cy="46166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altLang="zh-CN" sz="2400" dirty="0">
                <a:solidFill>
                  <a:schemeClr val="bg1">
                    <a:lumMod val="65000"/>
                  </a:schemeClr>
                </a:solidFill>
              </a:rPr>
              <a:t>Google</a:t>
            </a:r>
            <a:r>
              <a:rPr lang="zh-CN" altLang="en-US" sz="2400" dirty="0">
                <a:solidFill>
                  <a:schemeClr val="bg1">
                    <a:lumMod val="65000"/>
                  </a:schemeClr>
                </a:solidFill>
              </a:rPr>
              <a:t> </a:t>
            </a:r>
            <a:r>
              <a:rPr lang="en-US" altLang="zh-CN" sz="2400" dirty="0">
                <a:solidFill>
                  <a:schemeClr val="bg1">
                    <a:lumMod val="65000"/>
                  </a:schemeClr>
                </a:solidFill>
              </a:rPr>
              <a:t>API</a:t>
            </a:r>
            <a:endParaRPr lang="en-US" sz="2400" dirty="0">
              <a:solidFill>
                <a:schemeClr val="bg1">
                  <a:lumMod val="65000"/>
                </a:schemeClr>
              </a:solidFill>
            </a:endParaRPr>
          </a:p>
        </p:txBody>
      </p:sp>
      <p:pic>
        <p:nvPicPr>
          <p:cNvPr id="10" name="Picture 9" descr="A picture containing table, phone, stacked&#10;&#10;Description automatically generated">
            <a:extLst>
              <a:ext uri="{FF2B5EF4-FFF2-40B4-BE49-F238E27FC236}">
                <a16:creationId xmlns:a16="http://schemas.microsoft.com/office/drawing/2014/main" id="{7C31F968-7097-B849-AE29-924DF3DAB4B5}"/>
              </a:ext>
            </a:extLst>
          </p:cNvPr>
          <p:cNvPicPr>
            <a:picLocks noChangeAspect="1"/>
          </p:cNvPicPr>
          <p:nvPr/>
        </p:nvPicPr>
        <p:blipFill>
          <a:blip r:embed="rId3"/>
          <a:stretch>
            <a:fillRect/>
          </a:stretch>
        </p:blipFill>
        <p:spPr>
          <a:xfrm>
            <a:off x="1023771" y="1850390"/>
            <a:ext cx="4961383" cy="2336800"/>
          </a:xfrm>
          <a:prstGeom prst="rect">
            <a:avLst/>
          </a:prstGeom>
        </p:spPr>
      </p:pic>
      <p:pic>
        <p:nvPicPr>
          <p:cNvPr id="12" name="Picture 11" descr="A screenshot of a cell phone screen with text&#10;&#10;Description automatically generated">
            <a:extLst>
              <a:ext uri="{FF2B5EF4-FFF2-40B4-BE49-F238E27FC236}">
                <a16:creationId xmlns:a16="http://schemas.microsoft.com/office/drawing/2014/main" id="{66302909-AB2B-9E4F-8E16-4FED6597C7D3}"/>
              </a:ext>
            </a:extLst>
          </p:cNvPr>
          <p:cNvPicPr>
            <a:picLocks noChangeAspect="1"/>
          </p:cNvPicPr>
          <p:nvPr/>
        </p:nvPicPr>
        <p:blipFill>
          <a:blip r:embed="rId4"/>
          <a:stretch>
            <a:fillRect/>
          </a:stretch>
        </p:blipFill>
        <p:spPr>
          <a:xfrm>
            <a:off x="1023771" y="4309364"/>
            <a:ext cx="9247989" cy="2236045"/>
          </a:xfrm>
          <a:prstGeom prst="rect">
            <a:avLst/>
          </a:prstGeom>
        </p:spPr>
      </p:pic>
      <p:sp>
        <p:nvSpPr>
          <p:cNvPr id="14" name="Right Arrow 13">
            <a:extLst>
              <a:ext uri="{FF2B5EF4-FFF2-40B4-BE49-F238E27FC236}">
                <a16:creationId xmlns:a16="http://schemas.microsoft.com/office/drawing/2014/main" id="{71CDCDA2-42FA-2C4D-BA78-0C413F4C565C}"/>
              </a:ext>
            </a:extLst>
          </p:cNvPr>
          <p:cNvSpPr/>
          <p:nvPr/>
        </p:nvSpPr>
        <p:spPr>
          <a:xfrm flipH="1">
            <a:off x="6104889" y="2032832"/>
            <a:ext cx="784301" cy="531684"/>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DCD77AF-66DA-C442-8EDD-373BF6BD9537}"/>
              </a:ext>
            </a:extLst>
          </p:cNvPr>
          <p:cNvSpPr txBox="1"/>
          <p:nvPr/>
        </p:nvSpPr>
        <p:spPr>
          <a:xfrm>
            <a:off x="7107936" y="3018790"/>
            <a:ext cx="4060293" cy="1477328"/>
          </a:xfrm>
          <a:prstGeom prst="rect">
            <a:avLst/>
          </a:prstGeom>
          <a:noFill/>
          <a:ln>
            <a:solidFill>
              <a:schemeClr val="bg2">
                <a:lumMod val="90000"/>
              </a:schemeClr>
            </a:solidFill>
          </a:ln>
        </p:spPr>
        <p:txBody>
          <a:bodyPr wrap="square" rtlCol="0">
            <a:spAutoFit/>
          </a:bodyPr>
          <a:lstStyle/>
          <a:p>
            <a:r>
              <a:rPr lang="en-US" dirty="0">
                <a:solidFill>
                  <a:schemeClr val="bg2">
                    <a:lumMod val="90000"/>
                  </a:schemeClr>
                </a:solidFill>
              </a:rPr>
              <a:t>Data</a:t>
            </a:r>
            <a:r>
              <a:rPr lang="zh-CN" altLang="en-US" dirty="0">
                <a:solidFill>
                  <a:schemeClr val="bg2">
                    <a:lumMod val="90000"/>
                  </a:schemeClr>
                </a:solidFill>
              </a:rPr>
              <a:t> </a:t>
            </a:r>
            <a:r>
              <a:rPr lang="en-US" altLang="zh-CN" dirty="0">
                <a:solidFill>
                  <a:schemeClr val="bg2">
                    <a:lumMod val="90000"/>
                  </a:schemeClr>
                </a:solidFill>
              </a:rPr>
              <a:t>Site:</a:t>
            </a:r>
            <a:endParaRPr lang="en-US" dirty="0">
              <a:solidFill>
                <a:schemeClr val="bg2">
                  <a:lumMod val="90000"/>
                </a:schemeClr>
              </a:solidFill>
            </a:endParaRPr>
          </a:p>
          <a:p>
            <a:r>
              <a:rPr lang="en-US" dirty="0">
                <a:solidFill>
                  <a:schemeClr val="bg2">
                    <a:lumMod val="90000"/>
                  </a:schemeClr>
                </a:solidFill>
                <a:hlinkClick r:id="rId5"/>
              </a:rPr>
              <a:t>https://</a:t>
            </a:r>
            <a:r>
              <a:rPr lang="en-US" dirty="0" err="1">
                <a:solidFill>
                  <a:schemeClr val="bg2">
                    <a:lumMod val="90000"/>
                  </a:schemeClr>
                </a:solidFill>
                <a:hlinkClick r:id="rId5"/>
              </a:rPr>
              <a:t>docs.google.com</a:t>
            </a:r>
            <a:r>
              <a:rPr lang="en-US" dirty="0">
                <a:solidFill>
                  <a:schemeClr val="bg2">
                    <a:lumMod val="90000"/>
                  </a:schemeClr>
                </a:solidFill>
                <a:hlinkClick r:id="rId5"/>
              </a:rPr>
              <a:t>/spreadsheets/d/1SoWB4JJiK67XChpglo8AjLStyZZSDlc4M3vYT2TdNEM/</a:t>
            </a:r>
            <a:r>
              <a:rPr lang="en-US" dirty="0" err="1">
                <a:solidFill>
                  <a:schemeClr val="bg2">
                    <a:lumMod val="90000"/>
                  </a:schemeClr>
                </a:solidFill>
                <a:hlinkClick r:id="rId5"/>
              </a:rPr>
              <a:t>edit?usp</a:t>
            </a:r>
            <a:r>
              <a:rPr lang="en-US" dirty="0">
                <a:solidFill>
                  <a:schemeClr val="bg2">
                    <a:lumMod val="90000"/>
                  </a:schemeClr>
                </a:solidFill>
                <a:hlinkClick r:id="rId5"/>
              </a:rPr>
              <a:t>=sharing</a:t>
            </a:r>
            <a:endParaRPr lang="en-US" dirty="0">
              <a:solidFill>
                <a:schemeClr val="bg2">
                  <a:lumMod val="90000"/>
                </a:schemeClr>
              </a:solidFill>
            </a:endParaRPr>
          </a:p>
        </p:txBody>
      </p:sp>
    </p:spTree>
    <p:extLst>
      <p:ext uri="{BB962C8B-B14F-4D97-AF65-F5344CB8AC3E}">
        <p14:creationId xmlns:p14="http://schemas.microsoft.com/office/powerpoint/2010/main" val="69844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5B9C01-7121-7243-8AEA-32A96496A87D}"/>
              </a:ext>
            </a:extLst>
          </p:cNvPr>
          <p:cNvSpPr/>
          <p:nvPr/>
        </p:nvSpPr>
        <p:spPr>
          <a:xfrm>
            <a:off x="0" y="0"/>
            <a:ext cx="12192000" cy="6858000"/>
          </a:xfrm>
          <a:prstGeom prst="rect">
            <a:avLst/>
          </a:prstGeom>
          <a:solidFill>
            <a:srgbClr val="1E1E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3E258-5B08-A544-84F4-E5E499798039}"/>
              </a:ext>
            </a:extLst>
          </p:cNvPr>
          <p:cNvSpPr>
            <a:spLocks noGrp="1"/>
          </p:cNvSpPr>
          <p:nvPr>
            <p:ph type="title"/>
          </p:nvPr>
        </p:nvSpPr>
        <p:spPr>
          <a:xfrm>
            <a:off x="1115568" y="548640"/>
            <a:ext cx="10168128" cy="1179576"/>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altLang="zh-CN" dirty="0">
                <a:solidFill>
                  <a:schemeClr val="bg2"/>
                </a:solidFill>
              </a:rPr>
              <a:t>Programming</a:t>
            </a:r>
            <a:r>
              <a:rPr lang="zh-CN" altLang="en-US" dirty="0">
                <a:solidFill>
                  <a:schemeClr val="bg2"/>
                </a:solidFill>
              </a:rPr>
              <a:t> </a:t>
            </a:r>
            <a:r>
              <a:rPr lang="en-US" altLang="zh-CN" dirty="0">
                <a:solidFill>
                  <a:schemeClr val="bg2"/>
                </a:solidFill>
              </a:rPr>
              <a:t>Introduction</a:t>
            </a:r>
            <a:endParaRPr lang="en-US" dirty="0">
              <a:solidFill>
                <a:schemeClr val="bg2"/>
              </a:solidFill>
            </a:endParaRPr>
          </a:p>
        </p:txBody>
      </p:sp>
      <p:sp>
        <p:nvSpPr>
          <p:cNvPr id="18" name="TextBox 17">
            <a:extLst>
              <a:ext uri="{FF2B5EF4-FFF2-40B4-BE49-F238E27FC236}">
                <a16:creationId xmlns:a16="http://schemas.microsoft.com/office/drawing/2014/main" id="{4901CC8B-5C1E-374B-AD1D-6142F1A0879A}"/>
              </a:ext>
            </a:extLst>
          </p:cNvPr>
          <p:cNvSpPr txBox="1"/>
          <p:nvPr/>
        </p:nvSpPr>
        <p:spPr>
          <a:xfrm>
            <a:off x="1115568" y="5629762"/>
            <a:ext cx="10168128" cy="46166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altLang="zh-CN" sz="2400" dirty="0">
                <a:solidFill>
                  <a:schemeClr val="bg1">
                    <a:lumMod val="65000"/>
                  </a:schemeClr>
                </a:solidFill>
              </a:rPr>
              <a:t>Draw</a:t>
            </a:r>
            <a:r>
              <a:rPr lang="zh-CN" altLang="en-US" sz="2400" dirty="0">
                <a:solidFill>
                  <a:schemeClr val="bg1">
                    <a:lumMod val="65000"/>
                  </a:schemeClr>
                </a:solidFill>
              </a:rPr>
              <a:t> </a:t>
            </a:r>
            <a:r>
              <a:rPr lang="en-US" altLang="zh-CN" sz="2400" dirty="0">
                <a:solidFill>
                  <a:schemeClr val="bg1">
                    <a:lumMod val="65000"/>
                  </a:schemeClr>
                </a:solidFill>
              </a:rPr>
              <a:t>charts</a:t>
            </a:r>
            <a:r>
              <a:rPr lang="zh-CN" altLang="en-US" sz="2400" dirty="0">
                <a:solidFill>
                  <a:schemeClr val="bg1">
                    <a:lumMod val="65000"/>
                  </a:schemeClr>
                </a:solidFill>
              </a:rPr>
              <a:t> </a:t>
            </a:r>
            <a:r>
              <a:rPr lang="en-US" altLang="zh-CN" sz="2400" dirty="0">
                <a:solidFill>
                  <a:schemeClr val="bg1">
                    <a:lumMod val="65000"/>
                  </a:schemeClr>
                </a:solidFill>
              </a:rPr>
              <a:t>by</a:t>
            </a:r>
            <a:r>
              <a:rPr lang="zh-CN" altLang="en-US" sz="2400" dirty="0">
                <a:solidFill>
                  <a:schemeClr val="bg1">
                    <a:lumMod val="65000"/>
                  </a:schemeClr>
                </a:solidFill>
              </a:rPr>
              <a:t> </a:t>
            </a:r>
            <a:r>
              <a:rPr lang="en-US" altLang="zh-CN" sz="2400" dirty="0">
                <a:solidFill>
                  <a:schemeClr val="bg1">
                    <a:lumMod val="65000"/>
                  </a:schemeClr>
                </a:solidFill>
              </a:rPr>
              <a:t>define</a:t>
            </a:r>
            <a:r>
              <a:rPr lang="zh-CN" altLang="en-US" sz="2400" dirty="0">
                <a:solidFill>
                  <a:schemeClr val="bg1">
                    <a:lumMod val="65000"/>
                  </a:schemeClr>
                </a:solidFill>
              </a:rPr>
              <a:t> </a:t>
            </a:r>
            <a:r>
              <a:rPr lang="en-US" altLang="zh-CN" sz="2400" dirty="0">
                <a:solidFill>
                  <a:schemeClr val="bg1">
                    <a:lumMod val="65000"/>
                  </a:schemeClr>
                </a:solidFill>
              </a:rPr>
              <a:t>functions</a:t>
            </a:r>
            <a:endParaRPr lang="en-US" sz="2400" dirty="0">
              <a:solidFill>
                <a:schemeClr val="bg1">
                  <a:lumMod val="65000"/>
                </a:schemeClr>
              </a:solidFill>
            </a:endParaRPr>
          </a:p>
        </p:txBody>
      </p:sp>
      <p:sp>
        <p:nvSpPr>
          <p:cNvPr id="14" name="Right Arrow 13">
            <a:extLst>
              <a:ext uri="{FF2B5EF4-FFF2-40B4-BE49-F238E27FC236}">
                <a16:creationId xmlns:a16="http://schemas.microsoft.com/office/drawing/2014/main" id="{71CDCDA2-42FA-2C4D-BA78-0C413F4C565C}"/>
              </a:ext>
            </a:extLst>
          </p:cNvPr>
          <p:cNvSpPr/>
          <p:nvPr/>
        </p:nvSpPr>
        <p:spPr>
          <a:xfrm flipH="1">
            <a:off x="6084165" y="2799114"/>
            <a:ext cx="784301" cy="531684"/>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ell phone&#10;&#10;Description automatically generated">
            <a:extLst>
              <a:ext uri="{FF2B5EF4-FFF2-40B4-BE49-F238E27FC236}">
                <a16:creationId xmlns:a16="http://schemas.microsoft.com/office/drawing/2014/main" id="{C3C37498-BBB5-5648-89B7-27578A30B5A0}"/>
              </a:ext>
            </a:extLst>
          </p:cNvPr>
          <p:cNvPicPr>
            <a:picLocks noChangeAspect="1"/>
          </p:cNvPicPr>
          <p:nvPr/>
        </p:nvPicPr>
        <p:blipFill>
          <a:blip r:embed="rId3"/>
          <a:stretch>
            <a:fillRect/>
          </a:stretch>
        </p:blipFill>
        <p:spPr>
          <a:xfrm>
            <a:off x="1115568" y="2276856"/>
            <a:ext cx="8191500" cy="3048000"/>
          </a:xfrm>
          <a:prstGeom prst="rect">
            <a:avLst/>
          </a:prstGeom>
        </p:spPr>
      </p:pic>
      <p:pic>
        <p:nvPicPr>
          <p:cNvPr id="15" name="Picture 14" descr="A close up of a map&#10;&#10;Description automatically generated">
            <a:extLst>
              <a:ext uri="{FF2B5EF4-FFF2-40B4-BE49-F238E27FC236}">
                <a16:creationId xmlns:a16="http://schemas.microsoft.com/office/drawing/2014/main" id="{82F1830A-BE1A-4F42-AE9E-DFDA53478895}"/>
              </a:ext>
            </a:extLst>
          </p:cNvPr>
          <p:cNvPicPr>
            <a:picLocks noChangeAspect="1"/>
          </p:cNvPicPr>
          <p:nvPr/>
        </p:nvPicPr>
        <p:blipFill>
          <a:blip r:embed="rId4"/>
          <a:stretch>
            <a:fillRect/>
          </a:stretch>
        </p:blipFill>
        <p:spPr>
          <a:xfrm>
            <a:off x="8059166" y="1971950"/>
            <a:ext cx="3224530" cy="2382265"/>
          </a:xfrm>
          <a:prstGeom prst="rect">
            <a:avLst/>
          </a:prstGeom>
          <a:noFill/>
        </p:spPr>
      </p:pic>
      <p:sp>
        <p:nvSpPr>
          <p:cNvPr id="7" name="Right Arrow 6">
            <a:extLst>
              <a:ext uri="{FF2B5EF4-FFF2-40B4-BE49-F238E27FC236}">
                <a16:creationId xmlns:a16="http://schemas.microsoft.com/office/drawing/2014/main" id="{AD6B7044-BB82-3B4A-9231-BDE0D8D83828}"/>
              </a:ext>
            </a:extLst>
          </p:cNvPr>
          <p:cNvSpPr/>
          <p:nvPr/>
        </p:nvSpPr>
        <p:spPr>
          <a:xfrm>
            <a:off x="6096000" y="3003763"/>
            <a:ext cx="1478280" cy="311258"/>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807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1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17">
            <a:extLst>
              <a:ext uri="{FF2B5EF4-FFF2-40B4-BE49-F238E27FC236}">
                <a16:creationId xmlns:a16="http://schemas.microsoft.com/office/drawing/2014/main" id="{FDC05A7B-3060-4D55-AD98-5814F79D4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2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close up of a map&#10;&#10;Description automatically generated">
            <a:extLst>
              <a:ext uri="{FF2B5EF4-FFF2-40B4-BE49-F238E27FC236}">
                <a16:creationId xmlns:a16="http://schemas.microsoft.com/office/drawing/2014/main" id="{454E5EFC-EA83-4D4F-A67F-DB4EFABB8470}"/>
              </a:ext>
            </a:extLst>
          </p:cNvPr>
          <p:cNvPicPr>
            <a:picLocks noGrp="1" noChangeAspect="1"/>
          </p:cNvPicPr>
          <p:nvPr>
            <p:ph idx="1"/>
          </p:nvPr>
        </p:nvPicPr>
        <p:blipFill>
          <a:blip r:embed="rId3"/>
          <a:stretch>
            <a:fillRect/>
          </a:stretch>
        </p:blipFill>
        <p:spPr>
          <a:xfrm>
            <a:off x="320752" y="994833"/>
            <a:ext cx="3703320" cy="270342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021D8EC-49D8-6448-9CC8-6761A64289F4}"/>
              </a:ext>
            </a:extLst>
          </p:cNvPr>
          <p:cNvPicPr>
            <a:picLocks noChangeAspect="1"/>
          </p:cNvPicPr>
          <p:nvPr/>
        </p:nvPicPr>
        <p:blipFill>
          <a:blip r:embed="rId4"/>
          <a:stretch>
            <a:fillRect/>
          </a:stretch>
        </p:blipFill>
        <p:spPr>
          <a:xfrm>
            <a:off x="8167928" y="994833"/>
            <a:ext cx="3703320" cy="2703422"/>
          </a:xfrm>
          <a:prstGeom prst="rect">
            <a:avLst/>
          </a:prstGeom>
        </p:spPr>
      </p:pic>
      <p:pic>
        <p:nvPicPr>
          <p:cNvPr id="7" name="Picture 6" descr="A close up of a map&#10;&#10;Description automatically generated">
            <a:extLst>
              <a:ext uri="{FF2B5EF4-FFF2-40B4-BE49-F238E27FC236}">
                <a16:creationId xmlns:a16="http://schemas.microsoft.com/office/drawing/2014/main" id="{6281236F-056F-1F43-A77D-0BDE7FB89D91}"/>
              </a:ext>
            </a:extLst>
          </p:cNvPr>
          <p:cNvPicPr>
            <a:picLocks noChangeAspect="1"/>
          </p:cNvPicPr>
          <p:nvPr/>
        </p:nvPicPr>
        <p:blipFill>
          <a:blip r:embed="rId5"/>
          <a:stretch>
            <a:fillRect/>
          </a:stretch>
        </p:blipFill>
        <p:spPr>
          <a:xfrm>
            <a:off x="4244340" y="994241"/>
            <a:ext cx="3703320" cy="2620097"/>
          </a:xfrm>
          <a:prstGeom prst="rect">
            <a:avLst/>
          </a:prstGeom>
        </p:spPr>
      </p:pic>
      <p:sp>
        <p:nvSpPr>
          <p:cNvPr id="2" name="Title 1">
            <a:extLst>
              <a:ext uri="{FF2B5EF4-FFF2-40B4-BE49-F238E27FC236}">
                <a16:creationId xmlns:a16="http://schemas.microsoft.com/office/drawing/2014/main" id="{8F329F35-B24C-F642-B16C-F5F672F9A870}"/>
              </a:ext>
            </a:extLst>
          </p:cNvPr>
          <p:cNvSpPr>
            <a:spLocks noGrp="1"/>
          </p:cNvSpPr>
          <p:nvPr>
            <p:ph type="title"/>
          </p:nvPr>
        </p:nvSpPr>
        <p:spPr>
          <a:xfrm>
            <a:off x="2172412" y="5536725"/>
            <a:ext cx="7985759" cy="868823"/>
          </a:xfrm>
        </p:spPr>
        <p:txBody>
          <a:bodyPr vert="horz" lIns="91440" tIns="45720" rIns="91440" bIns="45720" rtlCol="0" anchor="ctr">
            <a:normAutofit/>
          </a:bodyPr>
          <a:lstStyle/>
          <a:p>
            <a:pPr algn="ctr"/>
            <a:r>
              <a:rPr lang="en-US" altLang="zh-CN"/>
              <a:t>Overview</a:t>
            </a:r>
            <a:endParaRPr lang="en-US"/>
          </a:p>
        </p:txBody>
      </p:sp>
      <p:pic>
        <p:nvPicPr>
          <p:cNvPr id="19" name="Picture 18" descr="A picture containing knife&#10;&#10;Description automatically generated">
            <a:extLst>
              <a:ext uri="{FF2B5EF4-FFF2-40B4-BE49-F238E27FC236}">
                <a16:creationId xmlns:a16="http://schemas.microsoft.com/office/drawing/2014/main" id="{B042BA41-97BD-684E-9C01-E930697DAD7C}"/>
              </a:ext>
            </a:extLst>
          </p:cNvPr>
          <p:cNvPicPr>
            <a:picLocks noChangeAspect="1"/>
          </p:cNvPicPr>
          <p:nvPr/>
        </p:nvPicPr>
        <p:blipFill>
          <a:blip r:embed="rId6"/>
          <a:stretch>
            <a:fillRect/>
          </a:stretch>
        </p:blipFill>
        <p:spPr>
          <a:xfrm>
            <a:off x="237490" y="3799108"/>
            <a:ext cx="5523230" cy="805289"/>
          </a:xfrm>
          <a:prstGeom prst="rect">
            <a:avLst/>
          </a:prstGeom>
        </p:spPr>
      </p:pic>
      <p:pic>
        <p:nvPicPr>
          <p:cNvPr id="23" name="Picture 22">
            <a:extLst>
              <a:ext uri="{FF2B5EF4-FFF2-40B4-BE49-F238E27FC236}">
                <a16:creationId xmlns:a16="http://schemas.microsoft.com/office/drawing/2014/main" id="{FDCB3F10-9F78-1C41-8D39-A475D7601B20}"/>
              </a:ext>
            </a:extLst>
          </p:cNvPr>
          <p:cNvPicPr>
            <a:picLocks noChangeAspect="1"/>
          </p:cNvPicPr>
          <p:nvPr/>
        </p:nvPicPr>
        <p:blipFill>
          <a:blip r:embed="rId7"/>
          <a:stretch>
            <a:fillRect/>
          </a:stretch>
        </p:blipFill>
        <p:spPr>
          <a:xfrm>
            <a:off x="5758400" y="3838216"/>
            <a:ext cx="6435920" cy="766181"/>
          </a:xfrm>
          <a:prstGeom prst="rect">
            <a:avLst/>
          </a:prstGeom>
        </p:spPr>
      </p:pic>
      <p:sp>
        <p:nvSpPr>
          <p:cNvPr id="25" name="TextBox 24">
            <a:extLst>
              <a:ext uri="{FF2B5EF4-FFF2-40B4-BE49-F238E27FC236}">
                <a16:creationId xmlns:a16="http://schemas.microsoft.com/office/drawing/2014/main" id="{ECCE2131-DF12-D440-B80B-2881B54D4B70}"/>
              </a:ext>
            </a:extLst>
          </p:cNvPr>
          <p:cNvSpPr txBox="1"/>
          <p:nvPr/>
        </p:nvSpPr>
        <p:spPr>
          <a:xfrm>
            <a:off x="2578598" y="3679417"/>
            <a:ext cx="1273490"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altLang="zh-CN" dirty="0"/>
              <a:t>Geo</a:t>
            </a:r>
            <a:r>
              <a:rPr lang="zh-CN" altLang="en-US" dirty="0"/>
              <a:t> </a:t>
            </a:r>
            <a:r>
              <a:rPr lang="en-US" altLang="zh-CN" dirty="0"/>
              <a:t>Chart</a:t>
            </a:r>
            <a:endParaRPr lang="en-US" dirty="0"/>
          </a:p>
        </p:txBody>
      </p:sp>
      <p:sp>
        <p:nvSpPr>
          <p:cNvPr id="36" name="TextBox 35">
            <a:extLst>
              <a:ext uri="{FF2B5EF4-FFF2-40B4-BE49-F238E27FC236}">
                <a16:creationId xmlns:a16="http://schemas.microsoft.com/office/drawing/2014/main" id="{F8C3A829-AE14-F846-B0EB-9A9AE927A92F}"/>
              </a:ext>
            </a:extLst>
          </p:cNvPr>
          <p:cNvSpPr txBox="1"/>
          <p:nvPr/>
        </p:nvSpPr>
        <p:spPr>
          <a:xfrm>
            <a:off x="9544982" y="3646972"/>
            <a:ext cx="1139736"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altLang="zh-CN" dirty="0"/>
              <a:t>Pie</a:t>
            </a:r>
            <a:r>
              <a:rPr lang="zh-CN" altLang="en-US" dirty="0"/>
              <a:t> </a:t>
            </a:r>
            <a:r>
              <a:rPr lang="en-US" altLang="zh-CN" dirty="0"/>
              <a:t>Chart</a:t>
            </a:r>
            <a:endParaRPr lang="en-US" dirty="0"/>
          </a:p>
        </p:txBody>
      </p:sp>
    </p:spTree>
    <p:extLst>
      <p:ext uri="{BB962C8B-B14F-4D97-AF65-F5344CB8AC3E}">
        <p14:creationId xmlns:p14="http://schemas.microsoft.com/office/powerpoint/2010/main" val="2087983570"/>
      </p:ext>
    </p:extLst>
  </p:cSld>
  <p:clrMapOvr>
    <a:masterClrMapping/>
  </p:clrMapOvr>
</p:sld>
</file>

<file path=ppt/theme/theme1.xml><?xml version="1.0" encoding="utf-8"?>
<a:theme xmlns:a="http://schemas.openxmlformats.org/drawingml/2006/main" name="AccentBox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966</Words>
  <Application>Microsoft Macintosh PowerPoint</Application>
  <PresentationFormat>Widescreen</PresentationFormat>
  <Paragraphs>114</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Book</vt:lpstr>
      <vt:lpstr>Avenir Next LT Pro</vt:lpstr>
      <vt:lpstr>Calibri</vt:lpstr>
      <vt:lpstr>Wingdings</vt:lpstr>
      <vt:lpstr>AccentBoxVTI</vt:lpstr>
      <vt:lpstr>Visualization  of Expenditure  from G-20 Countries</vt:lpstr>
      <vt:lpstr>Agenda</vt:lpstr>
      <vt:lpstr>Data Description</vt:lpstr>
      <vt:lpstr>Data Preprocessing</vt:lpstr>
      <vt:lpstr>Data Preprocessing</vt:lpstr>
      <vt:lpstr>Data Preprocessing - Calculation</vt:lpstr>
      <vt:lpstr>Programming Introduction</vt:lpstr>
      <vt:lpstr>Programming Introduction</vt:lpstr>
      <vt:lpstr>Overview</vt:lpstr>
      <vt:lpstr>Education</vt:lpstr>
      <vt:lpstr>Education</vt:lpstr>
      <vt:lpstr>Education</vt:lpstr>
      <vt:lpstr>Healthcare</vt:lpstr>
      <vt:lpstr>Healthcare</vt:lpstr>
      <vt:lpstr>Healthcare</vt:lpstr>
      <vt:lpstr>Military</vt:lpstr>
      <vt:lpstr>GDP Impact</vt:lpstr>
      <vt:lpstr>GDP Impact</vt:lpstr>
      <vt:lpstr>GDP Impact - Forecast</vt:lpstr>
      <vt:lpstr>Conclusion</vt:lpstr>
      <vt:lpstr>References</vt:lpstr>
      <vt:lpstr>Thanks for watching</vt:lpstr>
      <vt:lpstr>Publish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of Expenditure  from G-20 Countries</dc:title>
  <dc:creator>Xi Zhang</dc:creator>
  <cp:lastModifiedBy>Xi Zhang</cp:lastModifiedBy>
  <cp:revision>9</cp:revision>
  <dcterms:created xsi:type="dcterms:W3CDTF">2020-03-03T18:40:29Z</dcterms:created>
  <dcterms:modified xsi:type="dcterms:W3CDTF">2020-03-03T19:39:42Z</dcterms:modified>
</cp:coreProperties>
</file>